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62" r:id="rId3"/>
    <p:sldId id="302" r:id="rId4"/>
    <p:sldId id="264" r:id="rId5"/>
    <p:sldId id="263" r:id="rId6"/>
    <p:sldId id="313" r:id="rId7"/>
    <p:sldId id="297" r:id="rId8"/>
    <p:sldId id="304" r:id="rId9"/>
    <p:sldId id="258" r:id="rId10"/>
    <p:sldId id="259" r:id="rId11"/>
    <p:sldId id="305" r:id="rId12"/>
    <p:sldId id="265" r:id="rId13"/>
    <p:sldId id="266" r:id="rId14"/>
    <p:sldId id="307" r:id="rId15"/>
    <p:sldId id="267" r:id="rId16"/>
    <p:sldId id="303" r:id="rId17"/>
    <p:sldId id="268" r:id="rId18"/>
    <p:sldId id="308" r:id="rId19"/>
    <p:sldId id="309" r:id="rId20"/>
    <p:sldId id="269" r:id="rId21"/>
    <p:sldId id="310" r:id="rId22"/>
    <p:sldId id="270" r:id="rId23"/>
    <p:sldId id="271" r:id="rId24"/>
    <p:sldId id="272" r:id="rId25"/>
    <p:sldId id="273" r:id="rId26"/>
    <p:sldId id="274" r:id="rId27"/>
    <p:sldId id="275" r:id="rId28"/>
    <p:sldId id="276" r:id="rId29"/>
    <p:sldId id="277" r:id="rId30"/>
    <p:sldId id="278" r:id="rId31"/>
    <p:sldId id="298" r:id="rId32"/>
    <p:sldId id="299" r:id="rId33"/>
    <p:sldId id="300" r:id="rId34"/>
    <p:sldId id="301" r:id="rId35"/>
    <p:sldId id="279" r:id="rId36"/>
    <p:sldId id="280" r:id="rId37"/>
    <p:sldId id="281" r:id="rId38"/>
    <p:sldId id="311" r:id="rId39"/>
    <p:sldId id="282" r:id="rId40"/>
    <p:sldId id="312" r:id="rId41"/>
    <p:sldId id="284" r:id="rId42"/>
    <p:sldId id="283" r:id="rId43"/>
    <p:sldId id="260" r:id="rId44"/>
    <p:sldId id="261" r:id="rId45"/>
    <p:sldId id="314" r:id="rId46"/>
    <p:sldId id="285" r:id="rId47"/>
    <p:sldId id="315" r:id="rId48"/>
    <p:sldId id="316" r:id="rId49"/>
    <p:sldId id="317" r:id="rId50"/>
    <p:sldId id="306" r:id="rId51"/>
    <p:sldId id="286" r:id="rId52"/>
    <p:sldId id="287" r:id="rId53"/>
    <p:sldId id="288"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02"/>
    <p:restoredTop sz="71861" autoAdjust="0"/>
  </p:normalViewPr>
  <p:slideViewPr>
    <p:cSldViewPr snapToGrid="0" snapToObjects="1">
      <p:cViewPr varScale="1">
        <p:scale>
          <a:sx n="111" d="100"/>
          <a:sy n="111" d="100"/>
        </p:scale>
        <p:origin x="3184" y="192"/>
      </p:cViewPr>
      <p:guideLst>
        <p:guide orient="horz" pos="2160"/>
        <p:guide pos="2880"/>
      </p:guideLst>
    </p:cSldViewPr>
  </p:slideViewPr>
  <p:notesTextViewPr>
    <p:cViewPr>
      <p:scale>
        <a:sx n="160" d="100"/>
        <a:sy n="16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C22E1-92F2-49E3-929B-097E3CE529E1}" type="datetimeFigureOut">
              <a:rPr lang="en-US" smtClean="0"/>
              <a:t>1/10/25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AF7FA5-9DC6-45F9-AE71-18A22D258E16}" type="slidenum">
              <a:rPr lang="en-US" smtClean="0"/>
              <a:t>‹#›</a:t>
            </a:fld>
            <a:endParaRPr lang="en-US"/>
          </a:p>
        </p:txBody>
      </p:sp>
    </p:spTree>
    <p:extLst>
      <p:ext uri="{BB962C8B-B14F-4D97-AF65-F5344CB8AC3E}">
        <p14:creationId xmlns:p14="http://schemas.microsoft.com/office/powerpoint/2010/main" val="510157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1</a:t>
            </a:fld>
            <a:endParaRPr lang="en-US"/>
          </a:p>
        </p:txBody>
      </p:sp>
    </p:spTree>
    <p:extLst>
      <p:ext uri="{BB962C8B-B14F-4D97-AF65-F5344CB8AC3E}">
        <p14:creationId xmlns:p14="http://schemas.microsoft.com/office/powerpoint/2010/main" val="4084896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also things you can do to break down siloed employee barriers, and disrupt an environment that badly needs disrupting.  Honestly though, if it’ a really bad environment, get out asap. Maybe I’m masochistic. Who knows…</a:t>
            </a:r>
          </a:p>
        </p:txBody>
      </p:sp>
      <p:sp>
        <p:nvSpPr>
          <p:cNvPr id="4" name="Slide Number Placeholder 3"/>
          <p:cNvSpPr>
            <a:spLocks noGrp="1"/>
          </p:cNvSpPr>
          <p:nvPr>
            <p:ph type="sldNum" sz="quarter" idx="5"/>
          </p:nvPr>
        </p:nvSpPr>
        <p:spPr/>
        <p:txBody>
          <a:bodyPr/>
          <a:lstStyle/>
          <a:p>
            <a:fld id="{B7AF7FA5-9DC6-45F9-AE71-18A22D258E16}" type="slidenum">
              <a:rPr lang="en-US" smtClean="0"/>
              <a:t>11</a:t>
            </a:fld>
            <a:endParaRPr lang="en-US"/>
          </a:p>
        </p:txBody>
      </p:sp>
    </p:spTree>
    <p:extLst>
      <p:ext uri="{BB962C8B-B14F-4D97-AF65-F5344CB8AC3E}">
        <p14:creationId xmlns:p14="http://schemas.microsoft.com/office/powerpoint/2010/main" val="3863118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rial" panose="020B0604020202020204" pitchFamily="34" charset="0"/>
              </a:rPr>
              <a:t>At least in my environment. Things were rolled out fast, and to boot, we already had some issues.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rial" panose="020B0604020202020204" pitchFamily="34" charset="0"/>
              </a:rPr>
              <a:t>So here is what I do for fun. It somewhat gives your new SOC and detection rules a colonoscopy that they’ll both </a:t>
            </a:r>
            <a:r>
              <a:rPr lang="en-US" b="0" i="0" dirty="0" err="1">
                <a:solidFill>
                  <a:srgbClr val="222222"/>
                </a:solidFill>
                <a:effectLst/>
                <a:latin typeface="Arial" panose="020B0604020202020204" pitchFamily="34" charset="0"/>
              </a:rPr>
              <a:t>kinda</a:t>
            </a:r>
            <a:r>
              <a:rPr lang="en-US" b="0" i="0" dirty="0">
                <a:solidFill>
                  <a:srgbClr val="222222"/>
                </a:solidFill>
                <a:effectLst/>
                <a:latin typeface="Arial" panose="020B0604020202020204" pitchFamily="34" charset="0"/>
              </a:rPr>
              <a:t> enjoy. </a:t>
            </a:r>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12</a:t>
            </a:fld>
            <a:endParaRPr lang="en-US"/>
          </a:p>
        </p:txBody>
      </p:sp>
    </p:spTree>
    <p:extLst>
      <p:ext uri="{BB962C8B-B14F-4D97-AF65-F5344CB8AC3E}">
        <p14:creationId xmlns:p14="http://schemas.microsoft.com/office/powerpoint/2010/main" val="2552923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sort of naturally came to me because I’m a huge goofball. The 1</a:t>
            </a:r>
            <a:r>
              <a:rPr lang="en-US" baseline="30000" dirty="0"/>
              <a:t>st</a:t>
            </a:r>
            <a:r>
              <a:rPr lang="en-US" dirty="0"/>
              <a:t> time I had a coworker who was just so burned out, came to me at their wits end, I trolled him with nothing George Clooney Nespresso memes and it cheered him up, and he kept on going, giving it his best. </a:t>
            </a:r>
          </a:p>
        </p:txBody>
      </p:sp>
      <p:sp>
        <p:nvSpPr>
          <p:cNvPr id="4" name="Slide Number Placeholder 3"/>
          <p:cNvSpPr>
            <a:spLocks noGrp="1"/>
          </p:cNvSpPr>
          <p:nvPr>
            <p:ph type="sldNum" sz="quarter" idx="5"/>
          </p:nvPr>
        </p:nvSpPr>
        <p:spPr/>
        <p:txBody>
          <a:bodyPr/>
          <a:lstStyle/>
          <a:p>
            <a:fld id="{B7AF7FA5-9DC6-45F9-AE71-18A22D258E16}" type="slidenum">
              <a:rPr lang="en-US" smtClean="0"/>
              <a:t>13</a:t>
            </a:fld>
            <a:endParaRPr lang="en-US"/>
          </a:p>
        </p:txBody>
      </p:sp>
    </p:spTree>
    <p:extLst>
      <p:ext uri="{BB962C8B-B14F-4D97-AF65-F5344CB8AC3E}">
        <p14:creationId xmlns:p14="http://schemas.microsoft.com/office/powerpoint/2010/main" val="3954795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14</a:t>
            </a:fld>
            <a:endParaRPr lang="en-US"/>
          </a:p>
        </p:txBody>
      </p:sp>
    </p:spTree>
    <p:extLst>
      <p:ext uri="{BB962C8B-B14F-4D97-AF65-F5344CB8AC3E}">
        <p14:creationId xmlns:p14="http://schemas.microsoft.com/office/powerpoint/2010/main" val="1292617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15</a:t>
            </a:fld>
            <a:endParaRPr lang="en-US"/>
          </a:p>
        </p:txBody>
      </p:sp>
    </p:spTree>
    <p:extLst>
      <p:ext uri="{BB962C8B-B14F-4D97-AF65-F5344CB8AC3E}">
        <p14:creationId xmlns:p14="http://schemas.microsoft.com/office/powerpoint/2010/main" val="817808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CB6A7-9404-90E6-9EA2-7355F716E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B2E2A-D1C9-C690-F26A-C0E7B72FA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30D5A-AAAC-7A50-5EC3-FF7D13E03634}"/>
              </a:ext>
            </a:extLst>
          </p:cNvPr>
          <p:cNvSpPr>
            <a:spLocks noGrp="1"/>
          </p:cNvSpPr>
          <p:nvPr>
            <p:ph type="body" idx="1"/>
          </p:nvPr>
        </p:nvSpPr>
        <p:spPr/>
        <p:txBody>
          <a:bodyPr/>
          <a:lstStyle/>
          <a:p>
            <a:r>
              <a:rPr lang="en-US" dirty="0"/>
              <a:t>So, the remainder of this presentation will be all in school bus yellow color with Comic Sans font. Kidding. - Not really, I actually thought about doing that. And very gradually.. Just to see if anyone noticed by the end. </a:t>
            </a:r>
          </a:p>
        </p:txBody>
      </p:sp>
      <p:sp>
        <p:nvSpPr>
          <p:cNvPr id="4" name="Slide Number Placeholder 3">
            <a:extLst>
              <a:ext uri="{FF2B5EF4-FFF2-40B4-BE49-F238E27FC236}">
                <a16:creationId xmlns:a16="http://schemas.microsoft.com/office/drawing/2014/main" id="{0898C750-19AC-D124-967F-3E8CE4879AE8}"/>
              </a:ext>
            </a:extLst>
          </p:cNvPr>
          <p:cNvSpPr>
            <a:spLocks noGrp="1"/>
          </p:cNvSpPr>
          <p:nvPr>
            <p:ph type="sldNum" sz="quarter" idx="5"/>
          </p:nvPr>
        </p:nvSpPr>
        <p:spPr/>
        <p:txBody>
          <a:bodyPr/>
          <a:lstStyle/>
          <a:p>
            <a:fld id="{B7AF7FA5-9DC6-45F9-AE71-18A22D258E16}" type="slidenum">
              <a:rPr lang="en-US" smtClean="0"/>
              <a:t>16</a:t>
            </a:fld>
            <a:endParaRPr lang="en-US"/>
          </a:p>
        </p:txBody>
      </p:sp>
    </p:spTree>
    <p:extLst>
      <p:ext uri="{BB962C8B-B14F-4D97-AF65-F5344CB8AC3E}">
        <p14:creationId xmlns:p14="http://schemas.microsoft.com/office/powerpoint/2010/main" val="447083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Disclaimer:  Know when to not go too far.  My boss is watching this remotely, so I hope he appreciates this disclaimer. </a:t>
            </a:r>
          </a:p>
        </p:txBody>
      </p:sp>
      <p:sp>
        <p:nvSpPr>
          <p:cNvPr id="4" name="Slide Number Placeholder 3"/>
          <p:cNvSpPr>
            <a:spLocks noGrp="1"/>
          </p:cNvSpPr>
          <p:nvPr>
            <p:ph type="sldNum" sz="quarter" idx="5"/>
          </p:nvPr>
        </p:nvSpPr>
        <p:spPr/>
        <p:txBody>
          <a:bodyPr/>
          <a:lstStyle/>
          <a:p>
            <a:fld id="{B7AF7FA5-9DC6-45F9-AE71-18A22D258E16}" type="slidenum">
              <a:rPr lang="en-US" smtClean="0"/>
              <a:t>17</a:t>
            </a:fld>
            <a:endParaRPr lang="en-US"/>
          </a:p>
        </p:txBody>
      </p:sp>
    </p:spTree>
    <p:extLst>
      <p:ext uri="{BB962C8B-B14F-4D97-AF65-F5344CB8AC3E}">
        <p14:creationId xmlns:p14="http://schemas.microsoft.com/office/powerpoint/2010/main" val="2915727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by actually trolling my old teammates editing website html.  I found out a lot of them did not know what that was, and that was a real eye opener for me.  And you’ll be surprised at the response. Not only did they show an interest in learning how, but many took the initiative to learn themselves. </a:t>
            </a:r>
          </a:p>
        </p:txBody>
      </p:sp>
      <p:sp>
        <p:nvSpPr>
          <p:cNvPr id="4" name="Slide Number Placeholder 3"/>
          <p:cNvSpPr>
            <a:spLocks noGrp="1"/>
          </p:cNvSpPr>
          <p:nvPr>
            <p:ph type="sldNum" sz="quarter" idx="5"/>
          </p:nvPr>
        </p:nvSpPr>
        <p:spPr/>
        <p:txBody>
          <a:bodyPr/>
          <a:lstStyle/>
          <a:p>
            <a:fld id="{B7AF7FA5-9DC6-45F9-AE71-18A22D258E16}" type="slidenum">
              <a:rPr lang="en-US" smtClean="0"/>
              <a:t>18</a:t>
            </a:fld>
            <a:endParaRPr lang="en-US"/>
          </a:p>
        </p:txBody>
      </p:sp>
    </p:spTree>
    <p:extLst>
      <p:ext uri="{BB962C8B-B14F-4D97-AF65-F5344CB8AC3E}">
        <p14:creationId xmlns:p14="http://schemas.microsoft.com/office/powerpoint/2010/main" val="3591339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Encrytoading</a:t>
            </a:r>
            <a:r>
              <a:rPr lang="en-US" dirty="0"/>
              <a:t>" </a:t>
            </a:r>
          </a:p>
        </p:txBody>
      </p:sp>
      <p:sp>
        <p:nvSpPr>
          <p:cNvPr id="4" name="Slide Number Placeholder 3"/>
          <p:cNvSpPr>
            <a:spLocks noGrp="1"/>
          </p:cNvSpPr>
          <p:nvPr>
            <p:ph type="sldNum" sz="quarter" idx="5"/>
          </p:nvPr>
        </p:nvSpPr>
        <p:spPr/>
        <p:txBody>
          <a:bodyPr/>
          <a:lstStyle/>
          <a:p>
            <a:fld id="{B7AF7FA5-9DC6-45F9-AE71-18A22D258E16}" type="slidenum">
              <a:rPr lang="en-US" smtClean="0"/>
              <a:t>19</a:t>
            </a:fld>
            <a:endParaRPr lang="en-US"/>
          </a:p>
        </p:txBody>
      </p:sp>
    </p:spTree>
    <p:extLst>
      <p:ext uri="{BB962C8B-B14F-4D97-AF65-F5344CB8AC3E}">
        <p14:creationId xmlns:p14="http://schemas.microsoft.com/office/powerpoint/2010/main" val="2450980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die trying!</a:t>
            </a:r>
          </a:p>
        </p:txBody>
      </p:sp>
      <p:sp>
        <p:nvSpPr>
          <p:cNvPr id="4" name="Slide Number Placeholder 3"/>
          <p:cNvSpPr>
            <a:spLocks noGrp="1"/>
          </p:cNvSpPr>
          <p:nvPr>
            <p:ph type="sldNum" sz="quarter" idx="5"/>
          </p:nvPr>
        </p:nvSpPr>
        <p:spPr/>
        <p:txBody>
          <a:bodyPr/>
          <a:lstStyle/>
          <a:p>
            <a:fld id="{B7AF7FA5-9DC6-45F9-AE71-18A22D258E16}" type="slidenum">
              <a:rPr lang="en-US" smtClean="0"/>
              <a:t>20</a:t>
            </a:fld>
            <a:endParaRPr lang="en-US"/>
          </a:p>
        </p:txBody>
      </p:sp>
    </p:spTree>
    <p:extLst>
      <p:ext uri="{BB962C8B-B14F-4D97-AF65-F5344CB8AC3E}">
        <p14:creationId xmlns:p14="http://schemas.microsoft.com/office/powerpoint/2010/main" val="399283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Me. </a:t>
            </a:r>
          </a:p>
        </p:txBody>
      </p:sp>
      <p:sp>
        <p:nvSpPr>
          <p:cNvPr id="4" name="Slide Number Placeholder 3"/>
          <p:cNvSpPr>
            <a:spLocks noGrp="1"/>
          </p:cNvSpPr>
          <p:nvPr>
            <p:ph type="sldNum" sz="quarter" idx="5"/>
          </p:nvPr>
        </p:nvSpPr>
        <p:spPr/>
        <p:txBody>
          <a:bodyPr/>
          <a:lstStyle/>
          <a:p>
            <a:fld id="{B7AF7FA5-9DC6-45F9-AE71-18A22D258E16}" type="slidenum">
              <a:rPr lang="en-US" smtClean="0"/>
              <a:t>2</a:t>
            </a:fld>
            <a:endParaRPr lang="en-US"/>
          </a:p>
        </p:txBody>
      </p:sp>
    </p:spTree>
    <p:extLst>
      <p:ext uri="{BB962C8B-B14F-4D97-AF65-F5344CB8AC3E}">
        <p14:creationId xmlns:p14="http://schemas.microsoft.com/office/powerpoint/2010/main" val="3866361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If your rules are deployed through XDR (etc.), it’s also a great way to find out if they just went with a scaled back default out of the box system, or a poorly configured alert, rule, or worse – perhaps the installed agent itself. </a:t>
            </a:r>
          </a:p>
        </p:txBody>
      </p:sp>
      <p:sp>
        <p:nvSpPr>
          <p:cNvPr id="4" name="Slide Number Placeholder 3"/>
          <p:cNvSpPr>
            <a:spLocks noGrp="1"/>
          </p:cNvSpPr>
          <p:nvPr>
            <p:ph type="sldNum" sz="quarter" idx="5"/>
          </p:nvPr>
        </p:nvSpPr>
        <p:spPr/>
        <p:txBody>
          <a:bodyPr/>
          <a:lstStyle/>
          <a:p>
            <a:fld id="{B7AF7FA5-9DC6-45F9-AE71-18A22D258E16}" type="slidenum">
              <a:rPr lang="en-US" smtClean="0"/>
              <a:t>22</a:t>
            </a:fld>
            <a:endParaRPr lang="en-US"/>
          </a:p>
        </p:txBody>
      </p:sp>
    </p:spTree>
    <p:extLst>
      <p:ext uri="{BB962C8B-B14F-4D97-AF65-F5344CB8AC3E}">
        <p14:creationId xmlns:p14="http://schemas.microsoft.com/office/powerpoint/2010/main" val="2382197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XDR, EDR, MDR, Acronym soup. Oddly enough, this one is still undetected. I should probably address this my coworkers who will probably not fix it. Kidding, not really, but maybe.  </a:t>
            </a:r>
          </a:p>
        </p:txBody>
      </p:sp>
      <p:sp>
        <p:nvSpPr>
          <p:cNvPr id="4" name="Slide Number Placeholder 3"/>
          <p:cNvSpPr>
            <a:spLocks noGrp="1"/>
          </p:cNvSpPr>
          <p:nvPr>
            <p:ph type="sldNum" sz="quarter" idx="5"/>
          </p:nvPr>
        </p:nvSpPr>
        <p:spPr/>
        <p:txBody>
          <a:bodyPr/>
          <a:lstStyle/>
          <a:p>
            <a:fld id="{B7AF7FA5-9DC6-45F9-AE71-18A22D258E16}" type="slidenum">
              <a:rPr lang="en-US" smtClean="0"/>
              <a:t>23</a:t>
            </a:fld>
            <a:endParaRPr lang="en-US"/>
          </a:p>
        </p:txBody>
      </p:sp>
    </p:spTree>
    <p:extLst>
      <p:ext uri="{BB962C8B-B14F-4D97-AF65-F5344CB8AC3E}">
        <p14:creationId xmlns:p14="http://schemas.microsoft.com/office/powerpoint/2010/main" val="3050654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 need to know your environment, it’s critical thresholds on detections. Not only to improve them, but also in the event of any incident, whether large or small, you’ll be able to better understand A: how it happened or B: how to fix or patch it. </a:t>
            </a:r>
          </a:p>
        </p:txBody>
      </p:sp>
      <p:sp>
        <p:nvSpPr>
          <p:cNvPr id="4" name="Slide Number Placeholder 3"/>
          <p:cNvSpPr>
            <a:spLocks noGrp="1"/>
          </p:cNvSpPr>
          <p:nvPr>
            <p:ph type="sldNum" sz="quarter" idx="5"/>
          </p:nvPr>
        </p:nvSpPr>
        <p:spPr/>
        <p:txBody>
          <a:bodyPr/>
          <a:lstStyle/>
          <a:p>
            <a:fld id="{B7AF7FA5-9DC6-45F9-AE71-18A22D258E16}" type="slidenum">
              <a:rPr lang="en-US" smtClean="0"/>
              <a:t>24</a:t>
            </a:fld>
            <a:endParaRPr lang="en-US"/>
          </a:p>
        </p:txBody>
      </p:sp>
    </p:spTree>
    <p:extLst>
      <p:ext uri="{BB962C8B-B14F-4D97-AF65-F5344CB8AC3E}">
        <p14:creationId xmlns:p14="http://schemas.microsoft.com/office/powerpoint/2010/main" val="3316086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of. It does have the usernames &amp; passwords fields so it could be considered a false negative at first, but it is interesting to see what the SOC finds and whether they look further into it. </a:t>
            </a:r>
          </a:p>
        </p:txBody>
      </p:sp>
      <p:sp>
        <p:nvSpPr>
          <p:cNvPr id="4" name="Slide Number Placeholder 3"/>
          <p:cNvSpPr>
            <a:spLocks noGrp="1"/>
          </p:cNvSpPr>
          <p:nvPr>
            <p:ph type="sldNum" sz="quarter" idx="5"/>
          </p:nvPr>
        </p:nvSpPr>
        <p:spPr/>
        <p:txBody>
          <a:bodyPr/>
          <a:lstStyle/>
          <a:p>
            <a:fld id="{B7AF7FA5-9DC6-45F9-AE71-18A22D258E16}" type="slidenum">
              <a:rPr lang="en-US" smtClean="0"/>
              <a:t>25</a:t>
            </a:fld>
            <a:endParaRPr lang="en-US"/>
          </a:p>
        </p:txBody>
      </p:sp>
    </p:spTree>
    <p:extLst>
      <p:ext uri="{BB962C8B-B14F-4D97-AF65-F5344CB8AC3E}">
        <p14:creationId xmlns:p14="http://schemas.microsoft.com/office/powerpoint/2010/main" val="2645187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cleartext.  </a:t>
            </a:r>
          </a:p>
        </p:txBody>
      </p:sp>
      <p:sp>
        <p:nvSpPr>
          <p:cNvPr id="4" name="Slide Number Placeholder 3"/>
          <p:cNvSpPr>
            <a:spLocks noGrp="1"/>
          </p:cNvSpPr>
          <p:nvPr>
            <p:ph type="sldNum" sz="quarter" idx="5"/>
          </p:nvPr>
        </p:nvSpPr>
        <p:spPr/>
        <p:txBody>
          <a:bodyPr/>
          <a:lstStyle/>
          <a:p>
            <a:fld id="{B7AF7FA5-9DC6-45F9-AE71-18A22D258E16}" type="slidenum">
              <a:rPr lang="en-US" smtClean="0"/>
              <a:t>26</a:t>
            </a:fld>
            <a:endParaRPr lang="en-US"/>
          </a:p>
        </p:txBody>
      </p:sp>
    </p:spTree>
    <p:extLst>
      <p:ext uri="{BB962C8B-B14F-4D97-AF65-F5344CB8AC3E}">
        <p14:creationId xmlns:p14="http://schemas.microsoft.com/office/powerpoint/2010/main" val="2706342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 be surprised how little experience with even simple Base64 encoding many new professionals might have, and in some places, that go well beyond Tier 1, unfortunately. </a:t>
            </a:r>
          </a:p>
        </p:txBody>
      </p:sp>
      <p:sp>
        <p:nvSpPr>
          <p:cNvPr id="4" name="Slide Number Placeholder 3"/>
          <p:cNvSpPr>
            <a:spLocks noGrp="1"/>
          </p:cNvSpPr>
          <p:nvPr>
            <p:ph type="sldNum" sz="quarter" idx="5"/>
          </p:nvPr>
        </p:nvSpPr>
        <p:spPr/>
        <p:txBody>
          <a:bodyPr/>
          <a:lstStyle/>
          <a:p>
            <a:fld id="{B7AF7FA5-9DC6-45F9-AE71-18A22D258E16}" type="slidenum">
              <a:rPr lang="en-US" smtClean="0"/>
              <a:t>28</a:t>
            </a:fld>
            <a:endParaRPr lang="en-US"/>
          </a:p>
        </p:txBody>
      </p:sp>
    </p:spTree>
    <p:extLst>
      <p:ext uri="{BB962C8B-B14F-4D97-AF65-F5344CB8AC3E}">
        <p14:creationId xmlns:p14="http://schemas.microsoft.com/office/powerpoint/2010/main" val="4275297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you probably could use B64 as a password for some sites, but not all lol. </a:t>
            </a:r>
          </a:p>
        </p:txBody>
      </p:sp>
      <p:sp>
        <p:nvSpPr>
          <p:cNvPr id="4" name="Slide Number Placeholder 3"/>
          <p:cNvSpPr>
            <a:spLocks noGrp="1"/>
          </p:cNvSpPr>
          <p:nvPr>
            <p:ph type="sldNum" sz="quarter" idx="5"/>
          </p:nvPr>
        </p:nvSpPr>
        <p:spPr/>
        <p:txBody>
          <a:bodyPr/>
          <a:lstStyle/>
          <a:p>
            <a:fld id="{B7AF7FA5-9DC6-45F9-AE71-18A22D258E16}" type="slidenum">
              <a:rPr lang="en-US" smtClean="0"/>
              <a:t>29</a:t>
            </a:fld>
            <a:endParaRPr lang="en-US"/>
          </a:p>
        </p:txBody>
      </p:sp>
    </p:spTree>
    <p:extLst>
      <p:ext uri="{BB962C8B-B14F-4D97-AF65-F5344CB8AC3E}">
        <p14:creationId xmlns:p14="http://schemas.microsoft.com/office/powerpoint/2010/main" val="3163404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barfing Unicorn is my favorite. </a:t>
            </a:r>
          </a:p>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30</a:t>
            </a:fld>
            <a:endParaRPr lang="en-US"/>
          </a:p>
        </p:txBody>
      </p:sp>
    </p:spTree>
    <p:extLst>
      <p:ext uri="{BB962C8B-B14F-4D97-AF65-F5344CB8AC3E}">
        <p14:creationId xmlns:p14="http://schemas.microsoft.com/office/powerpoint/2010/main" val="1874715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64779-BC40-C683-542B-41B93B1CC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4CECC9-4E9F-9405-5D51-71B70B4257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58113-5F2D-14C5-CB76-6C353F795504}"/>
              </a:ext>
            </a:extLst>
          </p:cNvPr>
          <p:cNvSpPr>
            <a:spLocks noGrp="1"/>
          </p:cNvSpPr>
          <p:nvPr>
            <p:ph type="body" idx="1"/>
          </p:nvPr>
        </p:nvSpPr>
        <p:spPr/>
        <p:txBody>
          <a:bodyPr/>
          <a:lstStyle/>
          <a:p>
            <a:r>
              <a:rPr lang="en-US" dirty="0"/>
              <a:t>Testing some alerts may also alert management or even other departments, so making them humorous can make a world of difference. </a:t>
            </a:r>
          </a:p>
          <a:p>
            <a:endParaRPr lang="en-US" dirty="0"/>
          </a:p>
          <a:p>
            <a:r>
              <a:rPr lang="en-US" dirty="0"/>
              <a:t>Instead of annoying them at first and staying annoyed, they might “initially” be annoyed, but they will smile and hopefully laugh. Very much lessening the blow from the standard, dry alert testing.  </a:t>
            </a:r>
          </a:p>
        </p:txBody>
      </p:sp>
      <p:sp>
        <p:nvSpPr>
          <p:cNvPr id="4" name="Slide Number Placeholder 3">
            <a:extLst>
              <a:ext uri="{FF2B5EF4-FFF2-40B4-BE49-F238E27FC236}">
                <a16:creationId xmlns:a16="http://schemas.microsoft.com/office/drawing/2014/main" id="{883744AA-F81E-C4BD-6B89-246C30838F20}"/>
              </a:ext>
            </a:extLst>
          </p:cNvPr>
          <p:cNvSpPr>
            <a:spLocks noGrp="1"/>
          </p:cNvSpPr>
          <p:nvPr>
            <p:ph type="sldNum" sz="quarter" idx="5"/>
          </p:nvPr>
        </p:nvSpPr>
        <p:spPr/>
        <p:txBody>
          <a:bodyPr/>
          <a:lstStyle/>
          <a:p>
            <a:fld id="{B7AF7FA5-9DC6-45F9-AE71-18A22D258E16}" type="slidenum">
              <a:rPr lang="en-US" smtClean="0"/>
              <a:t>31</a:t>
            </a:fld>
            <a:endParaRPr lang="en-US"/>
          </a:p>
        </p:txBody>
      </p:sp>
    </p:spTree>
    <p:extLst>
      <p:ext uri="{BB962C8B-B14F-4D97-AF65-F5344CB8AC3E}">
        <p14:creationId xmlns:p14="http://schemas.microsoft.com/office/powerpoint/2010/main" val="325624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36C26-70CC-3CD5-56C5-A223290F5B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7C13C-D066-6D00-2779-DC987C181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D8E38-03A1-0380-DE2D-6DC670243DE7}"/>
              </a:ext>
            </a:extLst>
          </p:cNvPr>
          <p:cNvSpPr>
            <a:spLocks noGrp="1"/>
          </p:cNvSpPr>
          <p:nvPr>
            <p:ph type="body" idx="1"/>
          </p:nvPr>
        </p:nvSpPr>
        <p:spPr/>
        <p:txBody>
          <a:bodyPr/>
          <a:lstStyle/>
          <a:p>
            <a:r>
              <a:rPr lang="en-US" i="0" dirty="0"/>
              <a:t>For myself, testing custom rules DLP with fake PHI was a lot of fun. </a:t>
            </a:r>
          </a:p>
        </p:txBody>
      </p:sp>
      <p:sp>
        <p:nvSpPr>
          <p:cNvPr id="4" name="Slide Number Placeholder 3">
            <a:extLst>
              <a:ext uri="{FF2B5EF4-FFF2-40B4-BE49-F238E27FC236}">
                <a16:creationId xmlns:a16="http://schemas.microsoft.com/office/drawing/2014/main" id="{4D8AB0C9-221F-F400-C831-564F24930D76}"/>
              </a:ext>
            </a:extLst>
          </p:cNvPr>
          <p:cNvSpPr>
            <a:spLocks noGrp="1"/>
          </p:cNvSpPr>
          <p:nvPr>
            <p:ph type="sldNum" sz="quarter" idx="5"/>
          </p:nvPr>
        </p:nvSpPr>
        <p:spPr/>
        <p:txBody>
          <a:bodyPr/>
          <a:lstStyle/>
          <a:p>
            <a:fld id="{B7AF7FA5-9DC6-45F9-AE71-18A22D258E16}" type="slidenum">
              <a:rPr lang="en-US" smtClean="0"/>
              <a:t>32</a:t>
            </a:fld>
            <a:endParaRPr lang="en-US"/>
          </a:p>
        </p:txBody>
      </p:sp>
    </p:spTree>
    <p:extLst>
      <p:ext uri="{BB962C8B-B14F-4D97-AF65-F5344CB8AC3E}">
        <p14:creationId xmlns:p14="http://schemas.microsoft.com/office/powerpoint/2010/main" val="2784727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9CCE3-86EE-3811-E876-0B2145195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A7D822-6CED-28B6-111F-98FED719A2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D40BDE-4897-E87B-C3CE-FBD308592A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 So, this is the most boring part for me.  I’m old and got to do a lot of wild stuff in the 90s when a lot technology started emerging. I studied a ton of different subjects in college from Theology, Psych, Law, to Physics, but never got a degree. Wasn’t interested. I went from college into “Philately “– study of rare postage stamps – yep that’s a thing -  in my early 20s as the youngest professionally paid philatelist for a swanky global auction company. Ran some IT there and ended up in IT and InfoSec full time around 2012 after the auction firm was bought out. I’ve been lucky to be able to do some pretty cool things. I was a Sys Admin then ISO at a very small org and after it got acquired, I joined a much larger org sort of by accident. I do get to do some cool red team things, just not nearly enough as I’d like.  I currently work as one 1 of 3 global security analysts, being the more offensive oriented. They called me a criminal when I they found out I was talking at a  Hacker Con. I told them, “yep”! I’ll make sure it’s in my bio. So, humor kind of comes with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 Yes, this is my first time submitting and speaking. </a:t>
            </a:r>
          </a:p>
          <a:p>
            <a:endParaRPr lang="en-US" dirty="0"/>
          </a:p>
        </p:txBody>
      </p:sp>
      <p:sp>
        <p:nvSpPr>
          <p:cNvPr id="4" name="Slide Number Placeholder 3">
            <a:extLst>
              <a:ext uri="{FF2B5EF4-FFF2-40B4-BE49-F238E27FC236}">
                <a16:creationId xmlns:a16="http://schemas.microsoft.com/office/drawing/2014/main" id="{DB08F463-1DBA-0869-A66B-1711CC9C8779}"/>
              </a:ext>
            </a:extLst>
          </p:cNvPr>
          <p:cNvSpPr>
            <a:spLocks noGrp="1"/>
          </p:cNvSpPr>
          <p:nvPr>
            <p:ph type="sldNum" sz="quarter" idx="5"/>
          </p:nvPr>
        </p:nvSpPr>
        <p:spPr/>
        <p:txBody>
          <a:bodyPr/>
          <a:lstStyle/>
          <a:p>
            <a:fld id="{B7AF7FA5-9DC6-45F9-AE71-18A22D258E16}" type="slidenum">
              <a:rPr lang="en-US" smtClean="0"/>
              <a:t>3</a:t>
            </a:fld>
            <a:endParaRPr lang="en-US"/>
          </a:p>
        </p:txBody>
      </p:sp>
    </p:spTree>
    <p:extLst>
      <p:ext uri="{BB962C8B-B14F-4D97-AF65-F5344CB8AC3E}">
        <p14:creationId xmlns:p14="http://schemas.microsoft.com/office/powerpoint/2010/main" val="3164237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DE08D-D2F5-707C-FA0C-9F9291D12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5DF786-3900-C402-D23A-C6F185B697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53035E-C093-A987-5FEE-5F7DB21E0FEE}"/>
              </a:ext>
            </a:extLst>
          </p:cNvPr>
          <p:cNvSpPr>
            <a:spLocks noGrp="1"/>
          </p:cNvSpPr>
          <p:nvPr>
            <p:ph type="body" idx="1"/>
          </p:nvPr>
        </p:nvSpPr>
        <p:spPr/>
        <p:txBody>
          <a:bodyPr/>
          <a:lstStyle/>
          <a:p>
            <a:r>
              <a:rPr lang="en-US" dirty="0"/>
              <a:t>This is actually verbatim from 2 different alerts, one with the MID or CIN number to test a </a:t>
            </a:r>
            <a:r>
              <a:rPr lang="en-US" dirty="0" err="1"/>
              <a:t>RegEx</a:t>
            </a:r>
            <a:r>
              <a:rPr lang="en-US" dirty="0"/>
              <a:t> in Cisco IronPort. Using GPT, I had it craft a 500-word email, going into alarmingly bizarre detail, painting myself as suffering from a rare psychological disorder known to the patient (me) as “Smurf Herpes”. IRL, I’ve had wor</a:t>
            </a:r>
            <a:r>
              <a:rPr lang="en-US" b="1" dirty="0"/>
              <a:t>se. Just kidding, not really, but maybe. </a:t>
            </a:r>
            <a:endParaRPr lang="en-US" dirty="0"/>
          </a:p>
        </p:txBody>
      </p:sp>
      <p:sp>
        <p:nvSpPr>
          <p:cNvPr id="4" name="Slide Number Placeholder 3">
            <a:extLst>
              <a:ext uri="{FF2B5EF4-FFF2-40B4-BE49-F238E27FC236}">
                <a16:creationId xmlns:a16="http://schemas.microsoft.com/office/drawing/2014/main" id="{EB2B8251-ED0A-FFE6-6CCD-35A335EB1E63}"/>
              </a:ext>
            </a:extLst>
          </p:cNvPr>
          <p:cNvSpPr>
            <a:spLocks noGrp="1"/>
          </p:cNvSpPr>
          <p:nvPr>
            <p:ph type="sldNum" sz="quarter" idx="5"/>
          </p:nvPr>
        </p:nvSpPr>
        <p:spPr/>
        <p:txBody>
          <a:bodyPr/>
          <a:lstStyle/>
          <a:p>
            <a:fld id="{B7AF7FA5-9DC6-45F9-AE71-18A22D258E16}" type="slidenum">
              <a:rPr lang="en-US" smtClean="0"/>
              <a:t>33</a:t>
            </a:fld>
            <a:endParaRPr lang="en-US"/>
          </a:p>
        </p:txBody>
      </p:sp>
    </p:spTree>
    <p:extLst>
      <p:ext uri="{BB962C8B-B14F-4D97-AF65-F5344CB8AC3E}">
        <p14:creationId xmlns:p14="http://schemas.microsoft.com/office/powerpoint/2010/main" val="1793743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501F4-4B9C-3A86-E3D3-874B6CB2D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0381F-121A-0006-7D8B-9CD7CC8BD1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1142B-BE46-737B-DFFF-1A38BDBE32DD}"/>
              </a:ext>
            </a:extLst>
          </p:cNvPr>
          <p:cNvSpPr>
            <a:spLocks noGrp="1"/>
          </p:cNvSpPr>
          <p:nvPr>
            <p:ph type="body" idx="1"/>
          </p:nvPr>
        </p:nvSpPr>
        <p:spPr/>
        <p:txBody>
          <a:bodyPr/>
          <a:lstStyle/>
          <a:p>
            <a:r>
              <a:rPr lang="en-US" dirty="0"/>
              <a:t>It triggered and alerted with the MID and without!</a:t>
            </a:r>
          </a:p>
          <a:p>
            <a:endParaRPr lang="en-US" dirty="0"/>
          </a:p>
        </p:txBody>
      </p:sp>
      <p:sp>
        <p:nvSpPr>
          <p:cNvPr id="4" name="Slide Number Placeholder 3">
            <a:extLst>
              <a:ext uri="{FF2B5EF4-FFF2-40B4-BE49-F238E27FC236}">
                <a16:creationId xmlns:a16="http://schemas.microsoft.com/office/drawing/2014/main" id="{48EA1541-BADC-4E46-77FD-362D0EBD32F5}"/>
              </a:ext>
            </a:extLst>
          </p:cNvPr>
          <p:cNvSpPr>
            <a:spLocks noGrp="1"/>
          </p:cNvSpPr>
          <p:nvPr>
            <p:ph type="sldNum" sz="quarter" idx="5"/>
          </p:nvPr>
        </p:nvSpPr>
        <p:spPr/>
        <p:txBody>
          <a:bodyPr/>
          <a:lstStyle/>
          <a:p>
            <a:fld id="{B7AF7FA5-9DC6-45F9-AE71-18A22D258E16}" type="slidenum">
              <a:rPr lang="en-US" smtClean="0"/>
              <a:t>34</a:t>
            </a:fld>
            <a:endParaRPr lang="en-US"/>
          </a:p>
        </p:txBody>
      </p:sp>
    </p:spTree>
    <p:extLst>
      <p:ext uri="{BB962C8B-B14F-4D97-AF65-F5344CB8AC3E}">
        <p14:creationId xmlns:p14="http://schemas.microsoft.com/office/powerpoint/2010/main" val="144023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tested our email ingress threat defense, then having gotten through &amp; while the detection rule was remediated</a:t>
            </a:r>
            <a:r>
              <a:rPr lang="en-US" b="1" dirty="0"/>
              <a:t>, I </a:t>
            </a:r>
            <a:r>
              <a:rPr lang="en-US" dirty="0"/>
              <a:t>tested it further by letting it sit on my local PC.</a:t>
            </a:r>
          </a:p>
          <a:p>
            <a:endParaRPr lang="en-US" dirty="0"/>
          </a:p>
          <a:p>
            <a:r>
              <a:rPr lang="en-US" dirty="0"/>
              <a:t>I probably could have given the </a:t>
            </a:r>
            <a:r>
              <a:rPr lang="en-US" dirty="0" err="1"/>
              <a:t>vhd</a:t>
            </a:r>
            <a:r>
              <a:rPr lang="en-US" dirty="0"/>
              <a:t> a better name. </a:t>
            </a:r>
          </a:p>
        </p:txBody>
      </p:sp>
      <p:sp>
        <p:nvSpPr>
          <p:cNvPr id="4" name="Slide Number Placeholder 3"/>
          <p:cNvSpPr>
            <a:spLocks noGrp="1"/>
          </p:cNvSpPr>
          <p:nvPr>
            <p:ph type="sldNum" sz="quarter" idx="5"/>
          </p:nvPr>
        </p:nvSpPr>
        <p:spPr/>
        <p:txBody>
          <a:bodyPr/>
          <a:lstStyle/>
          <a:p>
            <a:fld id="{B7AF7FA5-9DC6-45F9-AE71-18A22D258E16}" type="slidenum">
              <a:rPr lang="en-US" smtClean="0"/>
              <a:t>35</a:t>
            </a:fld>
            <a:endParaRPr lang="en-US"/>
          </a:p>
        </p:txBody>
      </p:sp>
    </p:spTree>
    <p:extLst>
      <p:ext uri="{BB962C8B-B14F-4D97-AF65-F5344CB8AC3E}">
        <p14:creationId xmlns:p14="http://schemas.microsoft.com/office/powerpoint/2010/main" val="4183287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are improving your detection, you can also be improving your team and this works really well with new teams who may feel anxious to learn, or grow but are starting to show signs of fatigue. It also fosters a culture of inclusiveness and engagement, which is the best possible outcome that I would hope for. </a:t>
            </a:r>
          </a:p>
        </p:txBody>
      </p:sp>
      <p:sp>
        <p:nvSpPr>
          <p:cNvPr id="4" name="Slide Number Placeholder 3"/>
          <p:cNvSpPr>
            <a:spLocks noGrp="1"/>
          </p:cNvSpPr>
          <p:nvPr>
            <p:ph type="sldNum" sz="quarter" idx="5"/>
          </p:nvPr>
        </p:nvSpPr>
        <p:spPr/>
        <p:txBody>
          <a:bodyPr/>
          <a:lstStyle/>
          <a:p>
            <a:fld id="{B7AF7FA5-9DC6-45F9-AE71-18A22D258E16}" type="slidenum">
              <a:rPr lang="en-US" smtClean="0"/>
              <a:t>36</a:t>
            </a:fld>
            <a:endParaRPr lang="en-US"/>
          </a:p>
        </p:txBody>
      </p:sp>
    </p:spTree>
    <p:extLst>
      <p:ext uri="{BB962C8B-B14F-4D97-AF65-F5344CB8AC3E}">
        <p14:creationId xmlns:p14="http://schemas.microsoft.com/office/powerpoint/2010/main" val="1024210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doesn’t love kittens and space? </a:t>
            </a:r>
          </a:p>
        </p:txBody>
      </p:sp>
      <p:sp>
        <p:nvSpPr>
          <p:cNvPr id="4" name="Slide Number Placeholder 3"/>
          <p:cNvSpPr>
            <a:spLocks noGrp="1"/>
          </p:cNvSpPr>
          <p:nvPr>
            <p:ph type="sldNum" sz="quarter" idx="5"/>
          </p:nvPr>
        </p:nvSpPr>
        <p:spPr/>
        <p:txBody>
          <a:bodyPr/>
          <a:lstStyle/>
          <a:p>
            <a:fld id="{B7AF7FA5-9DC6-45F9-AE71-18A22D258E16}" type="slidenum">
              <a:rPr lang="en-US" smtClean="0"/>
              <a:t>37</a:t>
            </a:fld>
            <a:endParaRPr lang="en-US"/>
          </a:p>
        </p:txBody>
      </p:sp>
    </p:spTree>
    <p:extLst>
      <p:ext uri="{BB962C8B-B14F-4D97-AF65-F5344CB8AC3E}">
        <p14:creationId xmlns:p14="http://schemas.microsoft.com/office/powerpoint/2010/main" val="2946915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separate project to really stress test our detection and response incrementally, I knew it would be tough for an already stressed team. Adding humor really does make a difference. I’ve yet gotten to the “Nuclear” phase of the testing which will be very chaotic, but I am extremely optimistic in what has already worked. </a:t>
            </a:r>
          </a:p>
        </p:txBody>
      </p:sp>
      <p:sp>
        <p:nvSpPr>
          <p:cNvPr id="4" name="Slide Number Placeholder 3"/>
          <p:cNvSpPr>
            <a:spLocks noGrp="1"/>
          </p:cNvSpPr>
          <p:nvPr>
            <p:ph type="sldNum" sz="quarter" idx="5"/>
          </p:nvPr>
        </p:nvSpPr>
        <p:spPr/>
        <p:txBody>
          <a:bodyPr/>
          <a:lstStyle/>
          <a:p>
            <a:fld id="{B7AF7FA5-9DC6-45F9-AE71-18A22D258E16}" type="slidenum">
              <a:rPr lang="en-US" smtClean="0"/>
              <a:t>38</a:t>
            </a:fld>
            <a:endParaRPr lang="en-US"/>
          </a:p>
        </p:txBody>
      </p:sp>
    </p:spTree>
    <p:extLst>
      <p:ext uri="{BB962C8B-B14F-4D97-AF65-F5344CB8AC3E}">
        <p14:creationId xmlns:p14="http://schemas.microsoft.com/office/powerpoint/2010/main" val="2990446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39</a:t>
            </a:fld>
            <a:endParaRPr lang="en-US"/>
          </a:p>
        </p:txBody>
      </p:sp>
    </p:spTree>
    <p:extLst>
      <p:ext uri="{BB962C8B-B14F-4D97-AF65-F5344CB8AC3E}">
        <p14:creationId xmlns:p14="http://schemas.microsoft.com/office/powerpoint/2010/main" val="2079409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40</a:t>
            </a:fld>
            <a:endParaRPr lang="en-US"/>
          </a:p>
        </p:txBody>
      </p:sp>
    </p:spTree>
    <p:extLst>
      <p:ext uri="{BB962C8B-B14F-4D97-AF65-F5344CB8AC3E}">
        <p14:creationId xmlns:p14="http://schemas.microsoft.com/office/powerpoint/2010/main" val="550153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nothing more fun than to gauge the SOC response, than completely throwing them something wild and new. The downside to this and where you need to be careful is delineating from the abnormal meme testing, so as not to dull or condition the SOC to say  “Oh, it’s jus that crazy weird old dude” again. Make sure not to blur the lines  - or desensitize them. Always keep it light, random, sporadic and fresh.   </a:t>
            </a:r>
          </a:p>
        </p:txBody>
      </p:sp>
      <p:sp>
        <p:nvSpPr>
          <p:cNvPr id="4" name="Slide Number Placeholder 3"/>
          <p:cNvSpPr>
            <a:spLocks noGrp="1"/>
          </p:cNvSpPr>
          <p:nvPr>
            <p:ph type="sldNum" sz="quarter" idx="5"/>
          </p:nvPr>
        </p:nvSpPr>
        <p:spPr/>
        <p:txBody>
          <a:bodyPr/>
          <a:lstStyle/>
          <a:p>
            <a:fld id="{B7AF7FA5-9DC6-45F9-AE71-18A22D258E16}" type="slidenum">
              <a:rPr lang="en-US" smtClean="0"/>
              <a:t>41</a:t>
            </a:fld>
            <a:endParaRPr lang="en-US"/>
          </a:p>
        </p:txBody>
      </p:sp>
    </p:spTree>
    <p:extLst>
      <p:ext uri="{BB962C8B-B14F-4D97-AF65-F5344CB8AC3E}">
        <p14:creationId xmlns:p14="http://schemas.microsoft.com/office/powerpoint/2010/main" val="373656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loves the Rick Astley memes. Yeah they’re way played out, but hey “an oldie, but goodie” . Never give it up.</a:t>
            </a:r>
          </a:p>
        </p:txBody>
      </p:sp>
      <p:sp>
        <p:nvSpPr>
          <p:cNvPr id="4" name="Slide Number Placeholder 3"/>
          <p:cNvSpPr>
            <a:spLocks noGrp="1"/>
          </p:cNvSpPr>
          <p:nvPr>
            <p:ph type="sldNum" sz="quarter" idx="5"/>
          </p:nvPr>
        </p:nvSpPr>
        <p:spPr/>
        <p:txBody>
          <a:bodyPr/>
          <a:lstStyle/>
          <a:p>
            <a:fld id="{B7AF7FA5-9DC6-45F9-AE71-18A22D258E16}" type="slidenum">
              <a:rPr lang="en-US" smtClean="0"/>
              <a:t>42</a:t>
            </a:fld>
            <a:endParaRPr lang="en-US"/>
          </a:p>
        </p:txBody>
      </p:sp>
    </p:spTree>
    <p:extLst>
      <p:ext uri="{BB962C8B-B14F-4D97-AF65-F5344CB8AC3E}">
        <p14:creationId xmlns:p14="http://schemas.microsoft.com/office/powerpoint/2010/main" val="2894809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make sure this is awkward. It’s going to be memes and just awkwardness. This is my cat, Psycho. I raised her as a stray kitten. She’s more human than cat. </a:t>
            </a:r>
          </a:p>
          <a:p>
            <a:r>
              <a:rPr lang="en-US" dirty="0"/>
              <a:t>Aptly named, she has tried to cut off my breathing while sleeping, several times. </a:t>
            </a:r>
          </a:p>
        </p:txBody>
      </p:sp>
      <p:sp>
        <p:nvSpPr>
          <p:cNvPr id="4" name="Slide Number Placeholder 3"/>
          <p:cNvSpPr>
            <a:spLocks noGrp="1"/>
          </p:cNvSpPr>
          <p:nvPr>
            <p:ph type="sldNum" sz="quarter" idx="5"/>
          </p:nvPr>
        </p:nvSpPr>
        <p:spPr/>
        <p:txBody>
          <a:bodyPr/>
          <a:lstStyle/>
          <a:p>
            <a:fld id="{B7AF7FA5-9DC6-45F9-AE71-18A22D258E16}" type="slidenum">
              <a:rPr lang="en-US" smtClean="0"/>
              <a:t>4</a:t>
            </a:fld>
            <a:endParaRPr lang="en-US"/>
          </a:p>
        </p:txBody>
      </p:sp>
    </p:spTree>
    <p:extLst>
      <p:ext uri="{BB962C8B-B14F-4D97-AF65-F5344CB8AC3E}">
        <p14:creationId xmlns:p14="http://schemas.microsoft.com/office/powerpoint/2010/main" val="1539523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that makes a new acronym. Chic! We need another acronym like I need anther hole in my ass - …dang that’s double digits now. </a:t>
            </a:r>
          </a:p>
        </p:txBody>
      </p:sp>
      <p:sp>
        <p:nvSpPr>
          <p:cNvPr id="4" name="Slide Number Placeholder 3"/>
          <p:cNvSpPr>
            <a:spLocks noGrp="1"/>
          </p:cNvSpPr>
          <p:nvPr>
            <p:ph type="sldNum" sz="quarter" idx="5"/>
          </p:nvPr>
        </p:nvSpPr>
        <p:spPr/>
        <p:txBody>
          <a:bodyPr/>
          <a:lstStyle/>
          <a:p>
            <a:fld id="{B7AF7FA5-9DC6-45F9-AE71-18A22D258E16}" type="slidenum">
              <a:rPr lang="en-US" smtClean="0"/>
              <a:t>43</a:t>
            </a:fld>
            <a:endParaRPr lang="en-US"/>
          </a:p>
        </p:txBody>
      </p:sp>
    </p:spTree>
    <p:extLst>
      <p:ext uri="{BB962C8B-B14F-4D97-AF65-F5344CB8AC3E}">
        <p14:creationId xmlns:p14="http://schemas.microsoft.com/office/powerpoint/2010/main" val="1502380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44</a:t>
            </a:fld>
            <a:endParaRPr lang="en-US"/>
          </a:p>
        </p:txBody>
      </p:sp>
    </p:spTree>
    <p:extLst>
      <p:ext uri="{BB962C8B-B14F-4D97-AF65-F5344CB8AC3E}">
        <p14:creationId xmlns:p14="http://schemas.microsoft.com/office/powerpoint/2010/main" val="2865078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45</a:t>
            </a:fld>
            <a:endParaRPr lang="en-US"/>
          </a:p>
        </p:txBody>
      </p:sp>
    </p:spTree>
    <p:extLst>
      <p:ext uri="{BB962C8B-B14F-4D97-AF65-F5344CB8AC3E}">
        <p14:creationId xmlns:p14="http://schemas.microsoft.com/office/powerpoint/2010/main" val="2685180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love to hear how others fare, by testing these methods, and would really like to build out a framework. Currently I’m working on an incremental ransomware emulation framework, and would like to incorporate these methods into it. </a:t>
            </a:r>
          </a:p>
        </p:txBody>
      </p:sp>
      <p:sp>
        <p:nvSpPr>
          <p:cNvPr id="4" name="Slide Number Placeholder 3"/>
          <p:cNvSpPr>
            <a:spLocks noGrp="1"/>
          </p:cNvSpPr>
          <p:nvPr>
            <p:ph type="sldNum" sz="quarter" idx="5"/>
          </p:nvPr>
        </p:nvSpPr>
        <p:spPr/>
        <p:txBody>
          <a:bodyPr/>
          <a:lstStyle/>
          <a:p>
            <a:fld id="{B7AF7FA5-9DC6-45F9-AE71-18A22D258E16}" type="slidenum">
              <a:rPr lang="en-US" smtClean="0"/>
              <a:t>46</a:t>
            </a:fld>
            <a:endParaRPr lang="en-US"/>
          </a:p>
        </p:txBody>
      </p:sp>
    </p:spTree>
    <p:extLst>
      <p:ext uri="{BB962C8B-B14F-4D97-AF65-F5344CB8AC3E}">
        <p14:creationId xmlns:p14="http://schemas.microsoft.com/office/powerpoint/2010/main" val="3178204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47</a:t>
            </a:fld>
            <a:endParaRPr lang="en-US"/>
          </a:p>
        </p:txBody>
      </p:sp>
    </p:spTree>
    <p:extLst>
      <p:ext uri="{BB962C8B-B14F-4D97-AF65-F5344CB8AC3E}">
        <p14:creationId xmlns:p14="http://schemas.microsoft.com/office/powerpoint/2010/main" val="20689104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48</a:t>
            </a:fld>
            <a:endParaRPr lang="en-US"/>
          </a:p>
        </p:txBody>
      </p:sp>
    </p:spTree>
    <p:extLst>
      <p:ext uri="{BB962C8B-B14F-4D97-AF65-F5344CB8AC3E}">
        <p14:creationId xmlns:p14="http://schemas.microsoft.com/office/powerpoint/2010/main" val="194720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love to hear how others fare, by testing these methods, and would really like to build out a framework. Currently I’m working on an incremental ransomware emulation framework, and would like to incorporate these methods into it. </a:t>
            </a:r>
          </a:p>
        </p:txBody>
      </p:sp>
      <p:sp>
        <p:nvSpPr>
          <p:cNvPr id="4" name="Slide Number Placeholder 3"/>
          <p:cNvSpPr>
            <a:spLocks noGrp="1"/>
          </p:cNvSpPr>
          <p:nvPr>
            <p:ph type="sldNum" sz="quarter" idx="5"/>
          </p:nvPr>
        </p:nvSpPr>
        <p:spPr/>
        <p:txBody>
          <a:bodyPr/>
          <a:lstStyle/>
          <a:p>
            <a:fld id="{B7AF7FA5-9DC6-45F9-AE71-18A22D258E16}" type="slidenum">
              <a:rPr lang="en-US" smtClean="0"/>
              <a:t>49</a:t>
            </a:fld>
            <a:endParaRPr lang="en-US"/>
          </a:p>
        </p:txBody>
      </p:sp>
    </p:spTree>
    <p:extLst>
      <p:ext uri="{BB962C8B-B14F-4D97-AF65-F5344CB8AC3E}">
        <p14:creationId xmlns:p14="http://schemas.microsoft.com/office/powerpoint/2010/main" val="4065745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50</a:t>
            </a:fld>
            <a:endParaRPr lang="en-US"/>
          </a:p>
        </p:txBody>
      </p:sp>
    </p:spTree>
    <p:extLst>
      <p:ext uri="{BB962C8B-B14F-4D97-AF65-F5344CB8AC3E}">
        <p14:creationId xmlns:p14="http://schemas.microsoft.com/office/powerpoint/2010/main" val="3669695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52</a:t>
            </a:fld>
            <a:endParaRPr lang="en-US"/>
          </a:p>
        </p:txBody>
      </p:sp>
    </p:spTree>
    <p:extLst>
      <p:ext uri="{BB962C8B-B14F-4D97-AF65-F5344CB8AC3E}">
        <p14:creationId xmlns:p14="http://schemas.microsoft.com/office/powerpoint/2010/main" val="4140822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no questions, here is my contact info for GitHub &amp; LinkedIn. I’ll be posting the slides to GitHub.</a:t>
            </a:r>
          </a:p>
        </p:txBody>
      </p:sp>
      <p:sp>
        <p:nvSpPr>
          <p:cNvPr id="4" name="Slide Number Placeholder 3"/>
          <p:cNvSpPr>
            <a:spLocks noGrp="1"/>
          </p:cNvSpPr>
          <p:nvPr>
            <p:ph type="sldNum" sz="quarter" idx="5"/>
          </p:nvPr>
        </p:nvSpPr>
        <p:spPr/>
        <p:txBody>
          <a:bodyPr/>
          <a:lstStyle/>
          <a:p>
            <a:fld id="{B7AF7FA5-9DC6-45F9-AE71-18A22D258E16}" type="slidenum">
              <a:rPr lang="en-US" smtClean="0"/>
              <a:t>53</a:t>
            </a:fld>
            <a:endParaRPr lang="en-US"/>
          </a:p>
        </p:txBody>
      </p:sp>
    </p:spTree>
    <p:extLst>
      <p:ext uri="{BB962C8B-B14F-4D97-AF65-F5344CB8AC3E}">
        <p14:creationId xmlns:p14="http://schemas.microsoft.com/office/powerpoint/2010/main" val="185533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low talker. My father and my brother are the same.  This is the 1</a:t>
            </a:r>
            <a:r>
              <a:rPr lang="en-US" baseline="30000" dirty="0"/>
              <a:t>st</a:t>
            </a:r>
            <a:r>
              <a:rPr lang="en-US" dirty="0"/>
              <a:t> time I’ve been on a Mic since 5</a:t>
            </a:r>
            <a:r>
              <a:rPr lang="en-US" baseline="30000" dirty="0"/>
              <a:t>th</a:t>
            </a:r>
            <a:r>
              <a:rPr lang="en-US" dirty="0"/>
              <a:t> grade. So hopefully y’all can hear my grating voice. Also, probably a mistake giving me </a:t>
            </a:r>
            <a:r>
              <a:rPr lang="en-US"/>
              <a:t>a Mic.</a:t>
            </a:r>
            <a:endParaRPr lang="en-US" dirty="0"/>
          </a:p>
          <a:p>
            <a:endParaRPr lang="en-US" b="1" dirty="0"/>
          </a:p>
          <a:p>
            <a:r>
              <a:rPr lang="en-US" b="0" dirty="0"/>
              <a:t>Assuming y’all can hear, let’s get into the talk. It’s really horrible. </a:t>
            </a:r>
          </a:p>
        </p:txBody>
      </p:sp>
      <p:sp>
        <p:nvSpPr>
          <p:cNvPr id="4" name="Slide Number Placeholder 3"/>
          <p:cNvSpPr>
            <a:spLocks noGrp="1"/>
          </p:cNvSpPr>
          <p:nvPr>
            <p:ph type="sldNum" sz="quarter" idx="5"/>
          </p:nvPr>
        </p:nvSpPr>
        <p:spPr/>
        <p:txBody>
          <a:bodyPr/>
          <a:lstStyle/>
          <a:p>
            <a:fld id="{B7AF7FA5-9DC6-45F9-AE71-18A22D258E16}" type="slidenum">
              <a:rPr lang="en-US" smtClean="0"/>
              <a:t>5</a:t>
            </a:fld>
            <a:endParaRPr lang="en-US"/>
          </a:p>
        </p:txBody>
      </p:sp>
    </p:spTree>
    <p:extLst>
      <p:ext uri="{BB962C8B-B14F-4D97-AF65-F5344CB8AC3E}">
        <p14:creationId xmlns:p14="http://schemas.microsoft.com/office/powerpoint/2010/main" val="117786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point on being siloed &amp; attempting to disrupt an environment of exclusion. In the past 4 years, I’ve had some bad streaks of luck working for overall great companies, but have landed in some of the most dysfunctional of departments within them. </a:t>
            </a:r>
          </a:p>
          <a:p>
            <a:endParaRPr lang="en-US" dirty="0"/>
          </a:p>
          <a:p>
            <a:r>
              <a:rPr lang="en-US" dirty="0"/>
              <a:t>There is still a lot of gatekeeping, information silo’s, and other tactics of impeding progress, and it really needs to stop. Some of this, has helped me to disrupt that. Much of this has been applied from a different department before I landed in my current one. Covid was in full swing, and I was working with a new team. The project was new and incredibly chaotic. </a:t>
            </a:r>
            <a:r>
              <a:rPr lang="en-US" b="0" dirty="0"/>
              <a:t>Naturally, moral was bad, but I learned a lot from my bizarre sense of humor. </a:t>
            </a:r>
          </a:p>
          <a:p>
            <a:endParaRPr lang="en-US" dirty="0"/>
          </a:p>
          <a:p>
            <a:r>
              <a:rPr lang="en-US" dirty="0"/>
              <a:t>Part of this, I did in order to try to break it up, and I’ll admit, it’s still a struggle.</a:t>
            </a:r>
          </a:p>
          <a:p>
            <a:endParaRPr lang="en-US" dirty="0"/>
          </a:p>
        </p:txBody>
      </p:sp>
      <p:sp>
        <p:nvSpPr>
          <p:cNvPr id="4" name="Slide Number Placeholder 3"/>
          <p:cNvSpPr>
            <a:spLocks noGrp="1"/>
          </p:cNvSpPr>
          <p:nvPr>
            <p:ph type="sldNum" sz="quarter" idx="5"/>
          </p:nvPr>
        </p:nvSpPr>
        <p:spPr/>
        <p:txBody>
          <a:bodyPr/>
          <a:lstStyle/>
          <a:p>
            <a:fld id="{B7AF7FA5-9DC6-45F9-AE71-18A22D258E16}" type="slidenum">
              <a:rPr lang="en-US" smtClean="0"/>
              <a:t>7</a:t>
            </a:fld>
            <a:endParaRPr lang="en-US"/>
          </a:p>
        </p:txBody>
      </p:sp>
    </p:spTree>
    <p:extLst>
      <p:ext uri="{BB962C8B-B14F-4D97-AF65-F5344CB8AC3E}">
        <p14:creationId xmlns:p14="http://schemas.microsoft.com/office/powerpoint/2010/main" val="256430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environment is toxic on top of alert fatigue, it will at least shake things up and start pivoting in the right direction. Sometimes.   </a:t>
            </a:r>
          </a:p>
        </p:txBody>
      </p:sp>
      <p:sp>
        <p:nvSpPr>
          <p:cNvPr id="4" name="Slide Number Placeholder 3"/>
          <p:cNvSpPr>
            <a:spLocks noGrp="1"/>
          </p:cNvSpPr>
          <p:nvPr>
            <p:ph type="sldNum" sz="quarter" idx="5"/>
          </p:nvPr>
        </p:nvSpPr>
        <p:spPr/>
        <p:txBody>
          <a:bodyPr/>
          <a:lstStyle/>
          <a:p>
            <a:fld id="{B7AF7FA5-9DC6-45F9-AE71-18A22D258E16}" type="slidenum">
              <a:rPr lang="en-US" smtClean="0"/>
              <a:t>8</a:t>
            </a:fld>
            <a:endParaRPr lang="en-US"/>
          </a:p>
        </p:txBody>
      </p:sp>
    </p:spTree>
    <p:extLst>
      <p:ext uri="{BB962C8B-B14F-4D97-AF65-F5344CB8AC3E}">
        <p14:creationId xmlns:p14="http://schemas.microsoft.com/office/powerpoint/2010/main" val="2042085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meme alerts is great, if you are able to and have the willingness of your Management/Leadership, but should be done in moderation. It's something I am currently trying to incorporate into an incremental ransomware framework. Also, if you are not testing and tuning alert your before rolling them out to a new SOC, please tread carefully. </a:t>
            </a:r>
          </a:p>
        </p:txBody>
      </p:sp>
      <p:sp>
        <p:nvSpPr>
          <p:cNvPr id="4" name="Slide Number Placeholder 3"/>
          <p:cNvSpPr>
            <a:spLocks noGrp="1"/>
          </p:cNvSpPr>
          <p:nvPr>
            <p:ph type="sldNum" sz="quarter" idx="5"/>
          </p:nvPr>
        </p:nvSpPr>
        <p:spPr/>
        <p:txBody>
          <a:bodyPr/>
          <a:lstStyle/>
          <a:p>
            <a:fld id="{B7AF7FA5-9DC6-45F9-AE71-18A22D258E16}" type="slidenum">
              <a:rPr lang="en-US" smtClean="0"/>
              <a:t>9</a:t>
            </a:fld>
            <a:endParaRPr lang="en-US"/>
          </a:p>
        </p:txBody>
      </p:sp>
    </p:spTree>
    <p:extLst>
      <p:ext uri="{BB962C8B-B14F-4D97-AF65-F5344CB8AC3E}">
        <p14:creationId xmlns:p14="http://schemas.microsoft.com/office/powerpoint/2010/main" val="2453471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Eh short examples. With 15 minutes, a live demo on that would have been pressing it. </a:t>
            </a:r>
          </a:p>
        </p:txBody>
      </p:sp>
      <p:sp>
        <p:nvSpPr>
          <p:cNvPr id="4" name="Slide Number Placeholder 3"/>
          <p:cNvSpPr>
            <a:spLocks noGrp="1"/>
          </p:cNvSpPr>
          <p:nvPr>
            <p:ph type="sldNum" sz="quarter" idx="5"/>
          </p:nvPr>
        </p:nvSpPr>
        <p:spPr/>
        <p:txBody>
          <a:bodyPr/>
          <a:lstStyle/>
          <a:p>
            <a:fld id="{B7AF7FA5-9DC6-45F9-AE71-18A22D258E16}" type="slidenum">
              <a:rPr lang="en-US" smtClean="0"/>
              <a:t>10</a:t>
            </a:fld>
            <a:endParaRPr lang="en-US"/>
          </a:p>
        </p:txBody>
      </p:sp>
    </p:spTree>
    <p:extLst>
      <p:ext uri="{BB962C8B-B14F-4D97-AF65-F5344CB8AC3E}">
        <p14:creationId xmlns:p14="http://schemas.microsoft.com/office/powerpoint/2010/main" val="389187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9" y="430615"/>
            <a:ext cx="7772400" cy="1752600"/>
          </a:xfrm>
        </p:spPr>
        <p:txBody>
          <a:bodyPr>
            <a:normAutofit/>
          </a:bodyPr>
          <a:lstStyle/>
          <a:p>
            <a:r>
              <a:rPr dirty="0">
                <a:latin typeface="Impact" panose="020B0806030902050204" pitchFamily="34" charset="0"/>
              </a:rPr>
              <a:t>SOC Humor: Using Memes and Chaos to Enhance Detection</a:t>
            </a:r>
            <a:r>
              <a:rPr lang="en-US" dirty="0">
                <a:latin typeface="Impact" panose="020B0806030902050204" pitchFamily="34" charset="0"/>
              </a:rPr>
              <a:t>:</a:t>
            </a:r>
            <a:endParaRPr dirty="0">
              <a:latin typeface="Impact" panose="020B0806030902050204" pitchFamily="34" charset="0"/>
            </a:endParaRPr>
          </a:p>
        </p:txBody>
      </p:sp>
      <p:pic>
        <p:nvPicPr>
          <p:cNvPr id="7" name="Picture 6">
            <a:extLst>
              <a:ext uri="{FF2B5EF4-FFF2-40B4-BE49-F238E27FC236}">
                <a16:creationId xmlns:a16="http://schemas.microsoft.com/office/drawing/2014/main" id="{4EDD22F6-B59B-EFBC-D865-D7B20EE2A791}"/>
              </a:ext>
            </a:extLst>
          </p:cNvPr>
          <p:cNvPicPr>
            <a:picLocks noChangeAspect="1"/>
          </p:cNvPicPr>
          <p:nvPr/>
        </p:nvPicPr>
        <p:blipFill>
          <a:blip r:embed="rId3"/>
          <a:stretch>
            <a:fillRect/>
          </a:stretch>
        </p:blipFill>
        <p:spPr>
          <a:xfrm>
            <a:off x="2357437" y="2183215"/>
            <a:ext cx="4429125" cy="3343434"/>
          </a:xfrm>
          <a:prstGeom prst="rect">
            <a:avLst/>
          </a:prstGeom>
        </p:spPr>
      </p:pic>
      <p:sp>
        <p:nvSpPr>
          <p:cNvPr id="8" name="TextBox 7">
            <a:extLst>
              <a:ext uri="{FF2B5EF4-FFF2-40B4-BE49-F238E27FC236}">
                <a16:creationId xmlns:a16="http://schemas.microsoft.com/office/drawing/2014/main" id="{97C63328-F3EC-E4C4-7ECD-D234721EC740}"/>
              </a:ext>
            </a:extLst>
          </p:cNvPr>
          <p:cNvSpPr txBox="1"/>
          <p:nvPr/>
        </p:nvSpPr>
        <p:spPr>
          <a:xfrm>
            <a:off x="1581149" y="6058053"/>
            <a:ext cx="5981700" cy="553998"/>
          </a:xfrm>
          <a:prstGeom prst="rect">
            <a:avLst/>
          </a:prstGeom>
          <a:noFill/>
        </p:spPr>
        <p:txBody>
          <a:bodyPr wrap="square" rtlCol="0">
            <a:spAutoFit/>
          </a:bodyPr>
          <a:lstStyle/>
          <a:p>
            <a:pPr algn="ctr"/>
            <a:r>
              <a:rPr lang="en-US" sz="3000" dirty="0"/>
              <a:t>Tyler Moody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dirty="0">
              <a:latin typeface="Impact" panose="020B0806030902050204" pitchFamily="34" charset="0"/>
            </a:endParaRPr>
          </a:p>
          <a:p>
            <a:r>
              <a:rPr lang="en-US" u="sng" dirty="0">
                <a:latin typeface="Impact" panose="020B0806030902050204" pitchFamily="34" charset="0"/>
              </a:rPr>
              <a:t>Examples and </a:t>
            </a:r>
            <a:r>
              <a:rPr u="sng" dirty="0">
                <a:latin typeface="Impact" panose="020B0806030902050204" pitchFamily="34" charset="0"/>
              </a:rPr>
              <a:t>Benefi</a:t>
            </a:r>
            <a:r>
              <a:rPr lang="en-US" u="sng" dirty="0">
                <a:latin typeface="Impact" panose="020B0806030902050204" pitchFamily="34" charset="0"/>
              </a:rPr>
              <a:t>ts</a:t>
            </a:r>
            <a:endParaRPr u="sng" dirty="0">
              <a:latin typeface="Impact" panose="020B0806030902050204" pitchFamily="34" charset="0"/>
            </a:endParaRPr>
          </a:p>
          <a:p>
            <a:endParaRPr dirty="0"/>
          </a:p>
        </p:txBody>
      </p:sp>
      <p:sp>
        <p:nvSpPr>
          <p:cNvPr id="3" name="Content Placeholder 2"/>
          <p:cNvSpPr>
            <a:spLocks noGrp="1"/>
          </p:cNvSpPr>
          <p:nvPr>
            <p:ph idx="1"/>
          </p:nvPr>
        </p:nvSpPr>
        <p:spPr>
          <a:xfrm>
            <a:off x="315310" y="1657339"/>
            <a:ext cx="8513380" cy="4491214"/>
          </a:xfrm>
        </p:spPr>
        <p:txBody>
          <a:bodyPr>
            <a:normAutofit fontScale="85000" lnSpcReduction="20000"/>
          </a:bodyPr>
          <a:lstStyle/>
          <a:p>
            <a:pPr marL="0" indent="0">
              <a:buNone/>
            </a:pPr>
            <a:r>
              <a:rPr lang="en-US" dirty="0"/>
              <a:t>Examples:  </a:t>
            </a:r>
          </a:p>
          <a:p>
            <a:r>
              <a:rPr dirty="0"/>
              <a:t>Creative Testing Scenarios</a:t>
            </a:r>
          </a:p>
          <a:p>
            <a:r>
              <a:rPr dirty="0"/>
              <a:t>Examples of humorous attack simulations</a:t>
            </a:r>
          </a:p>
          <a:p>
            <a:pPr marL="0" indent="0">
              <a:buNone/>
            </a:pPr>
            <a:r>
              <a:rPr dirty="0"/>
              <a:t>- Kitten ransomware</a:t>
            </a:r>
          </a:p>
          <a:p>
            <a:pPr marL="0" indent="0">
              <a:buNone/>
            </a:pPr>
            <a:r>
              <a:rPr dirty="0"/>
              <a:t>- Space cat meme payloads</a:t>
            </a:r>
          </a:p>
          <a:p>
            <a:pPr marL="0" indent="0">
              <a:buNone/>
            </a:pPr>
            <a:endParaRPr lang="en-US" dirty="0"/>
          </a:p>
          <a:p>
            <a:pPr marL="0" indent="0">
              <a:buNone/>
            </a:pPr>
            <a:r>
              <a:rPr lang="en-US" dirty="0"/>
              <a:t>Benefits:</a:t>
            </a:r>
            <a:endParaRPr dirty="0"/>
          </a:p>
          <a:p>
            <a:r>
              <a:rPr dirty="0"/>
              <a:t>Enhances team knowledge</a:t>
            </a:r>
          </a:p>
          <a:p>
            <a:r>
              <a:rPr dirty="0"/>
              <a:t>Improves detection rules and workflows</a:t>
            </a:r>
            <a:endParaRPr lang="en-US" dirty="0"/>
          </a:p>
          <a:p>
            <a:r>
              <a:rPr lang="en-US" dirty="0"/>
              <a:t>Aids in breaking through information silos and promotes inclusion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1814"/>
            <a:ext cx="8229600" cy="1143000"/>
          </a:xfrm>
        </p:spPr>
        <p:txBody>
          <a:bodyPr>
            <a:normAutofit fontScale="90000"/>
          </a:bodyPr>
          <a:lstStyle/>
          <a:p>
            <a:r>
              <a:rPr lang="en-US" dirty="0">
                <a:latin typeface="Impact" panose="020B0806030902050204" pitchFamily="34" charset="0"/>
              </a:rPr>
              <a:t>Disruption by :</a:t>
            </a:r>
            <a:br>
              <a:rPr lang="en-US" dirty="0">
                <a:latin typeface="Impact" panose="020B0806030902050204" pitchFamily="34" charset="0"/>
              </a:rPr>
            </a:br>
            <a:r>
              <a:rPr lang="en-US" dirty="0">
                <a:latin typeface="Impact" panose="020B0806030902050204" pitchFamily="34" charset="0"/>
              </a:rPr>
              <a:t>Breaking Down Silos</a:t>
            </a:r>
            <a:endParaRPr dirty="0">
              <a:latin typeface="Impact" panose="020B0806030902050204" pitchFamily="34" charset="0"/>
            </a:endParaRPr>
          </a:p>
          <a:p>
            <a:endParaRPr dirty="0"/>
          </a:p>
        </p:txBody>
      </p:sp>
      <p:pic>
        <p:nvPicPr>
          <p:cNvPr id="4" name="Picture 3">
            <a:extLst>
              <a:ext uri="{FF2B5EF4-FFF2-40B4-BE49-F238E27FC236}">
                <a16:creationId xmlns:a16="http://schemas.microsoft.com/office/drawing/2014/main" id="{0512B30C-A6D8-0476-9012-64964B81A656}"/>
              </a:ext>
            </a:extLst>
          </p:cNvPr>
          <p:cNvPicPr>
            <a:picLocks noChangeAspect="1"/>
          </p:cNvPicPr>
          <p:nvPr/>
        </p:nvPicPr>
        <p:blipFill>
          <a:blip r:embed="rId3"/>
          <a:stretch>
            <a:fillRect/>
          </a:stretch>
        </p:blipFill>
        <p:spPr>
          <a:xfrm>
            <a:off x="1496709" y="1532005"/>
            <a:ext cx="6150582" cy="4764181"/>
          </a:xfrm>
          <a:prstGeom prst="rect">
            <a:avLst/>
          </a:prstGeom>
        </p:spPr>
      </p:pic>
    </p:spTree>
    <p:extLst>
      <p:ext uri="{BB962C8B-B14F-4D97-AF65-F5344CB8AC3E}">
        <p14:creationId xmlns:p14="http://schemas.microsoft.com/office/powerpoint/2010/main" val="2901877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9058"/>
            <a:ext cx="8229600" cy="1143000"/>
          </a:xfrm>
        </p:spPr>
        <p:txBody>
          <a:bodyPr>
            <a:normAutofit fontScale="90000"/>
          </a:bodyPr>
          <a:lstStyle/>
          <a:p>
            <a:r>
              <a:rPr lang="en-US" sz="4900" u="sng" dirty="0">
                <a:latin typeface="Impact" panose="020B0806030902050204" pitchFamily="34" charset="0"/>
              </a:rPr>
              <a:t>How to Use Memes and Chaos to Improve Detection</a:t>
            </a:r>
            <a:br>
              <a:rPr lang="en-US" dirty="0"/>
            </a:br>
            <a:endParaRPr dirty="0"/>
          </a:p>
        </p:txBody>
      </p:sp>
      <p:sp>
        <p:nvSpPr>
          <p:cNvPr id="4" name="TextBox 3"/>
          <p:cNvSpPr txBox="1"/>
          <p:nvPr/>
        </p:nvSpPr>
        <p:spPr>
          <a:xfrm>
            <a:off x="911468" y="2227931"/>
            <a:ext cx="7321064" cy="3108543"/>
          </a:xfrm>
          <a:prstGeom prst="rect">
            <a:avLst/>
          </a:prstGeom>
          <a:noFill/>
        </p:spPr>
        <p:txBody>
          <a:bodyPr wrap="square">
            <a:spAutoFit/>
          </a:bodyPr>
          <a:lstStyle/>
          <a:p>
            <a:r>
              <a:rPr sz="2800" dirty="0"/>
              <a:t>This is </a:t>
            </a:r>
            <a:r>
              <a:rPr lang="en-US" sz="2800" dirty="0"/>
              <a:t>some of </a:t>
            </a:r>
            <a:r>
              <a:rPr sz="2800" dirty="0"/>
              <a:t>what I’ve learned from recently while </a:t>
            </a:r>
            <a:r>
              <a:rPr lang="en-US" sz="2800" dirty="0"/>
              <a:t>working with onboarding</a:t>
            </a:r>
            <a:r>
              <a:rPr sz="2800" dirty="0"/>
              <a:t> a Tier 1 SOC team</a:t>
            </a:r>
            <a:r>
              <a:rPr lang="en-US" sz="2800" dirty="0"/>
              <a:t> and previous experience. </a:t>
            </a:r>
          </a:p>
          <a:p>
            <a:endParaRPr lang="en-US" sz="2800" dirty="0"/>
          </a:p>
          <a:p>
            <a:r>
              <a:rPr sz="2800" dirty="0"/>
              <a:t>If onboarding a new team isn’t enough, it was also very chaotic with the volume, deployment of new alerts</a:t>
            </a:r>
            <a:r>
              <a:rPr lang="en-US" sz="2800" dirty="0"/>
              <a:t>,</a:t>
            </a:r>
            <a:r>
              <a:rPr sz="2800" dirty="0"/>
              <a:t> and need for tuning. </a:t>
            </a:r>
          </a:p>
        </p:txBody>
      </p:sp>
      <p:sp>
        <p:nvSpPr>
          <p:cNvPr id="5" name="TextBox 4"/>
          <p:cNvSpPr txBox="1"/>
          <p:nvPr/>
        </p:nvSpPr>
        <p:spPr>
          <a:xfrm>
            <a:off x="871466" y="5848220"/>
            <a:ext cx="4957511" cy="738664"/>
          </a:xfrm>
          <a:prstGeom prst="rect">
            <a:avLst/>
          </a:prstGeom>
          <a:noFill/>
        </p:spPr>
        <p:txBody>
          <a:bodyPr wrap="none">
            <a:spAutoFit/>
          </a:bodyPr>
          <a:lstStyle/>
          <a:p>
            <a:r>
              <a:rPr sz="2400" dirty="0"/>
              <a:t>So, here’s </a:t>
            </a:r>
            <a:r>
              <a:rPr lang="en-US" sz="2400" dirty="0"/>
              <a:t>some of </a:t>
            </a:r>
            <a:r>
              <a:rPr sz="2400" dirty="0"/>
              <a:t>what I did for fun… </a:t>
            </a:r>
          </a:p>
          <a:p>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u="sng" dirty="0">
                <a:latin typeface="Impact" panose="020B0806030902050204" pitchFamily="34" charset="0"/>
              </a:rPr>
              <a:t>Chaos</a:t>
            </a:r>
            <a:r>
              <a:rPr lang="en-US" dirty="0"/>
              <a:t>  </a:t>
            </a:r>
            <a:br>
              <a:rPr lang="en-US" dirty="0"/>
            </a:br>
            <a:endParaRPr dirty="0"/>
          </a:p>
        </p:txBody>
      </p:sp>
      <p:sp>
        <p:nvSpPr>
          <p:cNvPr id="4" name="TextBox 3"/>
          <p:cNvSpPr txBox="1"/>
          <p:nvPr/>
        </p:nvSpPr>
        <p:spPr>
          <a:xfrm>
            <a:off x="580768" y="1285885"/>
            <a:ext cx="8365524" cy="2308324"/>
          </a:xfrm>
          <a:prstGeom prst="rect">
            <a:avLst/>
          </a:prstGeom>
          <a:noFill/>
        </p:spPr>
        <p:txBody>
          <a:bodyPr wrap="square">
            <a:spAutoFit/>
          </a:bodyPr>
          <a:lstStyle/>
          <a:p>
            <a:r>
              <a:rPr sz="2400" dirty="0"/>
              <a:t>Add</a:t>
            </a:r>
            <a:r>
              <a:rPr lang="en-US" sz="2400" dirty="0"/>
              <a:t>ing a little </a:t>
            </a:r>
            <a:r>
              <a:rPr sz="2400" dirty="0"/>
              <a:t>chaos to </a:t>
            </a:r>
            <a:r>
              <a:rPr lang="en-US" sz="2400" dirty="0"/>
              <a:t>an </a:t>
            </a:r>
            <a:r>
              <a:rPr sz="2400" dirty="0"/>
              <a:t>already chaotic mix</a:t>
            </a:r>
            <a:r>
              <a:rPr lang="en-US" sz="2400" dirty="0"/>
              <a:t>.</a:t>
            </a:r>
            <a:endParaRPr sz="2400" dirty="0"/>
          </a:p>
          <a:p>
            <a:endParaRPr sz="2400" dirty="0"/>
          </a:p>
          <a:p>
            <a:r>
              <a:rPr sz="2400" dirty="0"/>
              <a:t>Ma</a:t>
            </a:r>
            <a:r>
              <a:rPr lang="en-US" sz="2400" dirty="0"/>
              <a:t>k</a:t>
            </a:r>
            <a:r>
              <a:rPr sz="2400" dirty="0"/>
              <a:t>e it fun and humorous</a:t>
            </a:r>
            <a:r>
              <a:rPr lang="en-US" sz="2400" dirty="0"/>
              <a:t>.</a:t>
            </a:r>
            <a:endParaRPr sz="2400" dirty="0"/>
          </a:p>
          <a:p>
            <a:endParaRPr sz="2400" dirty="0"/>
          </a:p>
          <a:p>
            <a:r>
              <a:rPr sz="2400" dirty="0"/>
              <a:t>While doing a wide variety of testing new rules and alerts, </a:t>
            </a:r>
            <a:endParaRPr lang="en-US" sz="2400" dirty="0"/>
          </a:p>
          <a:p>
            <a:r>
              <a:rPr sz="2400" dirty="0"/>
              <a:t>I basically started stress testing everything</a:t>
            </a:r>
            <a:r>
              <a:rPr lang="en-US" sz="2400" dirty="0"/>
              <a:t> . . . .</a:t>
            </a:r>
            <a:endParaRPr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u="sng" dirty="0">
                <a:latin typeface="Impact" panose="020B0806030902050204" pitchFamily="34" charset="0"/>
              </a:rPr>
              <a:t>Chaos</a:t>
            </a:r>
            <a:r>
              <a:rPr lang="en-US" dirty="0"/>
              <a:t>  </a:t>
            </a:r>
            <a:br>
              <a:rPr lang="en-US" dirty="0"/>
            </a:br>
            <a:endParaRPr dirty="0"/>
          </a:p>
        </p:txBody>
      </p:sp>
      <p:sp>
        <p:nvSpPr>
          <p:cNvPr id="4" name="TextBox 3"/>
          <p:cNvSpPr txBox="1"/>
          <p:nvPr/>
        </p:nvSpPr>
        <p:spPr>
          <a:xfrm>
            <a:off x="580768" y="1285885"/>
            <a:ext cx="8365524" cy="461665"/>
          </a:xfrm>
          <a:prstGeom prst="rect">
            <a:avLst/>
          </a:prstGeom>
          <a:noFill/>
        </p:spPr>
        <p:txBody>
          <a:bodyPr wrap="square">
            <a:spAutoFit/>
          </a:bodyPr>
          <a:lstStyle/>
          <a:p>
            <a:r>
              <a:rPr lang="en-US" sz="2400" dirty="0"/>
              <a:t>B</a:t>
            </a:r>
            <a:r>
              <a:rPr sz="2400" dirty="0"/>
              <a:t>ut whenever possible</a:t>
            </a:r>
            <a:r>
              <a:rPr lang="en-US" sz="2400" dirty="0"/>
              <a:t>, troll all the teams!</a:t>
            </a:r>
            <a:endParaRPr sz="2400" dirty="0"/>
          </a:p>
        </p:txBody>
      </p:sp>
      <p:pic>
        <p:nvPicPr>
          <p:cNvPr id="1026" name="Picture 2" descr="elmo from sesame street is standing in front of a fire with his arms in the air .">
            <a:extLst>
              <a:ext uri="{FF2B5EF4-FFF2-40B4-BE49-F238E27FC236}">
                <a16:creationId xmlns:a16="http://schemas.microsoft.com/office/drawing/2014/main" id="{0CCC9182-CC80-F9E5-6F8E-636E846C8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311" y="1862925"/>
            <a:ext cx="4720437" cy="4720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908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latin typeface="Impact" panose="020B0806030902050204" pitchFamily="34" charset="0"/>
              </a:rPr>
              <a:t>Yes, troll them</a:t>
            </a:r>
            <a:br>
              <a:rPr lang="en-US" dirty="0"/>
            </a:br>
            <a:endParaRPr dirty="0"/>
          </a:p>
        </p:txBody>
      </p:sp>
      <p:sp>
        <p:nvSpPr>
          <p:cNvPr id="4" name="TextBox 3"/>
          <p:cNvSpPr txBox="1"/>
          <p:nvPr/>
        </p:nvSpPr>
        <p:spPr>
          <a:xfrm>
            <a:off x="457200" y="5507635"/>
            <a:ext cx="1654299" cy="369332"/>
          </a:xfrm>
          <a:prstGeom prst="rect">
            <a:avLst/>
          </a:prstGeom>
          <a:noFill/>
        </p:spPr>
        <p:txBody>
          <a:bodyPr wrap="none">
            <a:spAutoFit/>
          </a:bodyPr>
          <a:lstStyle/>
          <a:p>
            <a:r>
              <a:rPr lang="en-US" dirty="0"/>
              <a:t>It often works </a:t>
            </a:r>
            <a:r>
              <a:rPr dirty="0"/>
              <a:t>..</a:t>
            </a:r>
          </a:p>
        </p:txBody>
      </p:sp>
      <p:pic>
        <p:nvPicPr>
          <p:cNvPr id="3" name="Picture 2" descr="Shocked troll face by 10a1 on DeviantArt">
            <a:extLst>
              <a:ext uri="{FF2B5EF4-FFF2-40B4-BE49-F238E27FC236}">
                <a16:creationId xmlns:a16="http://schemas.microsoft.com/office/drawing/2014/main" id="{90ABAE73-B5E6-B762-E519-FBCB34A72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2505374"/>
            <a:ext cx="2381250" cy="1914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AC69E-AB33-1998-1386-65FB3E990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A7540-9EBD-B0C9-F579-F808C788B31A}"/>
              </a:ext>
            </a:extLst>
          </p:cNvPr>
          <p:cNvSpPr>
            <a:spLocks noGrp="1"/>
          </p:cNvSpPr>
          <p:nvPr>
            <p:ph type="title"/>
          </p:nvPr>
        </p:nvSpPr>
        <p:spPr/>
        <p:txBody>
          <a:bodyPr>
            <a:normAutofit fontScale="90000"/>
          </a:bodyPr>
          <a:lstStyle/>
          <a:p>
            <a:r>
              <a:rPr lang="en-US" sz="4900" dirty="0">
                <a:latin typeface="Impact" panose="020B0806030902050204" pitchFamily="34" charset="0"/>
              </a:rPr>
              <a:t>Like using weird fonts and colors: </a:t>
            </a:r>
            <a:br>
              <a:rPr lang="en-US" dirty="0"/>
            </a:br>
            <a:endParaRPr dirty="0"/>
          </a:p>
        </p:txBody>
      </p:sp>
      <p:sp>
        <p:nvSpPr>
          <p:cNvPr id="4" name="TextBox 3">
            <a:extLst>
              <a:ext uri="{FF2B5EF4-FFF2-40B4-BE49-F238E27FC236}">
                <a16:creationId xmlns:a16="http://schemas.microsoft.com/office/drawing/2014/main" id="{B871B7CC-5156-08C8-FE20-913A132CB215}"/>
              </a:ext>
            </a:extLst>
          </p:cNvPr>
          <p:cNvSpPr txBox="1"/>
          <p:nvPr/>
        </p:nvSpPr>
        <p:spPr>
          <a:xfrm>
            <a:off x="1104900" y="5092136"/>
            <a:ext cx="8039100" cy="830997"/>
          </a:xfrm>
          <a:prstGeom prst="rect">
            <a:avLst/>
          </a:prstGeom>
          <a:noFill/>
        </p:spPr>
        <p:txBody>
          <a:bodyPr wrap="square">
            <a:spAutoFit/>
          </a:bodyPr>
          <a:lstStyle/>
          <a:p>
            <a:r>
              <a:rPr lang="en-US" sz="2400" dirty="0"/>
              <a:t>Apparently, everyone loves </a:t>
            </a:r>
            <a:r>
              <a:rPr lang="en-US" sz="2400" dirty="0">
                <a:latin typeface="Apple Chancery" panose="03020702040506060504" pitchFamily="66" charset="-79"/>
                <a:cs typeface="Apple Chancery" panose="03020702040506060504" pitchFamily="66" charset="-79"/>
              </a:rPr>
              <a:t>weird fonts</a:t>
            </a:r>
            <a:r>
              <a:rPr lang="en-US" sz="2400" dirty="0">
                <a:latin typeface="HP Simplified" panose="020B0606020204020204" pitchFamily="34" charset="0"/>
              </a:rPr>
              <a:t> </a:t>
            </a:r>
            <a:r>
              <a:rPr lang="en-US" sz="2400" dirty="0"/>
              <a:t>and </a:t>
            </a:r>
            <a:r>
              <a:rPr lang="en-US" sz="2400" i="1" dirty="0">
                <a:solidFill>
                  <a:schemeClr val="bg2">
                    <a:lumMod val="50000"/>
                  </a:schemeClr>
                </a:solidFill>
              </a:rPr>
              <a:t>very</a:t>
            </a:r>
            <a:r>
              <a:rPr lang="en-US" sz="2400" dirty="0"/>
              <a:t> </a:t>
            </a:r>
            <a:r>
              <a:rPr lang="en-US" sz="2400" dirty="0">
                <a:solidFill>
                  <a:schemeClr val="accent5">
                    <a:lumMod val="60000"/>
                    <a:lumOff val="40000"/>
                  </a:schemeClr>
                </a:solidFill>
              </a:rPr>
              <a:t>lightly</a:t>
            </a:r>
            <a:r>
              <a:rPr lang="en-US" sz="2400" dirty="0"/>
              <a:t> </a:t>
            </a:r>
            <a:r>
              <a:rPr lang="en-US" sz="2400" dirty="0">
                <a:solidFill>
                  <a:schemeClr val="accent6">
                    <a:lumMod val="75000"/>
                  </a:schemeClr>
                </a:solidFill>
              </a:rPr>
              <a:t>contrasting</a:t>
            </a:r>
            <a:r>
              <a:rPr lang="en-US" sz="2400" dirty="0"/>
              <a:t> </a:t>
            </a:r>
            <a:r>
              <a:rPr lang="en-US" sz="2400" dirty="0">
                <a:solidFill>
                  <a:srgbClr val="FFC000"/>
                </a:solidFill>
              </a:rPr>
              <a:t>colors</a:t>
            </a:r>
            <a:r>
              <a:rPr lang="en-US" sz="2400" dirty="0"/>
              <a:t>!  </a:t>
            </a:r>
            <a:r>
              <a:rPr lang="en-US" sz="2400" dirty="0">
                <a:solidFill>
                  <a:srgbClr val="00B0F0"/>
                </a:solidFill>
                <a:latin typeface="Comic Sans MS" panose="030F0902030302020204" pitchFamily="66" charset="0"/>
              </a:rPr>
              <a:t>Especially when looking at slides ;)</a:t>
            </a:r>
            <a:endParaRPr sz="2400" dirty="0">
              <a:solidFill>
                <a:srgbClr val="00B0F0"/>
              </a:solidFill>
              <a:latin typeface="Comic Sans MS" panose="030F0902030302020204" pitchFamily="66" charset="0"/>
            </a:endParaRPr>
          </a:p>
        </p:txBody>
      </p:sp>
      <p:pic>
        <p:nvPicPr>
          <p:cNvPr id="2050" name="Picture 2" descr="MEMES FAVORITOS #2">
            <a:extLst>
              <a:ext uri="{FF2B5EF4-FFF2-40B4-BE49-F238E27FC236}">
                <a16:creationId xmlns:a16="http://schemas.microsoft.com/office/drawing/2014/main" id="{CD7CB17E-7FC7-E1D2-1BC8-F8C42F615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343" y="1619250"/>
            <a:ext cx="2881313" cy="288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168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9943190">
            <a:off x="901702" y="1799323"/>
            <a:ext cx="7345992" cy="4524315"/>
          </a:xfrm>
          <a:prstGeom prst="rect">
            <a:avLst/>
          </a:prstGeom>
          <a:noFill/>
        </p:spPr>
        <p:txBody>
          <a:bodyPr wrap="square">
            <a:spAutoFit/>
          </a:bodyPr>
          <a:lstStyle/>
          <a:p>
            <a:r>
              <a:rPr sz="2000" b="1" u="sng" dirty="0"/>
              <a:t>Precautions:</a:t>
            </a:r>
          </a:p>
          <a:p>
            <a:r>
              <a:rPr dirty="0"/>
              <a:t>- Communicate with management and stakeholders before testing.</a:t>
            </a:r>
          </a:p>
          <a:p>
            <a:r>
              <a:rPr dirty="0"/>
              <a:t>- Avoid testing on prod environments or critical systems.</a:t>
            </a:r>
          </a:p>
          <a:p>
            <a:endParaRPr dirty="0"/>
          </a:p>
          <a:p>
            <a:r>
              <a:rPr dirty="0"/>
              <a:t>Ensure SOC recognition and reward</a:t>
            </a:r>
            <a:r>
              <a:rPr lang="en-US" dirty="0"/>
              <a:t> </a:t>
            </a:r>
            <a:r>
              <a:rPr dirty="0"/>
              <a:t>efforts appropriately.</a:t>
            </a:r>
            <a:endParaRPr lang="en-US" dirty="0"/>
          </a:p>
          <a:p>
            <a:endParaRPr lang="en-US" dirty="0"/>
          </a:p>
          <a:p>
            <a:r>
              <a:rPr lang="en-US" dirty="0"/>
              <a:t>Know when to ease up, especially during high stress times or during incidents.</a:t>
            </a:r>
          </a:p>
          <a:p>
            <a:endParaRPr lang="en-US" dirty="0"/>
          </a:p>
          <a:p>
            <a:r>
              <a:rPr lang="en-US" dirty="0"/>
              <a:t>Know, recognize, and appreciate team members who may not engage. </a:t>
            </a:r>
          </a:p>
          <a:p>
            <a:endParaRPr lang="en-US" dirty="0"/>
          </a:p>
          <a:p>
            <a:r>
              <a:rPr lang="en-US" dirty="0"/>
              <a:t>Realize that some some memes and humor may trigger trauma in some, so tread lightly. </a:t>
            </a:r>
          </a:p>
          <a:p>
            <a:endParaRPr lang="en-US" dirty="0"/>
          </a:p>
          <a:p>
            <a:r>
              <a:rPr lang="en-US" dirty="0"/>
              <a:t>If you realize things are too toxic and it’s systemic, GTFO!  At that point, the </a:t>
            </a:r>
          </a:p>
          <a:p>
            <a:r>
              <a:rPr lang="en-US" dirty="0"/>
              <a:t>department or company is too far gone, and is likely about to crumble.  </a:t>
            </a:r>
            <a:endParaRPr dirty="0"/>
          </a:p>
        </p:txBody>
      </p:sp>
      <p:sp>
        <p:nvSpPr>
          <p:cNvPr id="6" name="Title 5">
            <a:extLst>
              <a:ext uri="{FF2B5EF4-FFF2-40B4-BE49-F238E27FC236}">
                <a16:creationId xmlns:a16="http://schemas.microsoft.com/office/drawing/2014/main" id="{4062635D-0BDF-AAD4-A50F-62118B86EDB1}"/>
              </a:ext>
            </a:extLst>
          </p:cNvPr>
          <p:cNvSpPr>
            <a:spLocks noGrp="1"/>
          </p:cNvSpPr>
          <p:nvPr>
            <p:ph type="title"/>
          </p:nvPr>
        </p:nvSpPr>
        <p:spPr>
          <a:xfrm>
            <a:off x="457200" y="333630"/>
            <a:ext cx="8185355" cy="1259195"/>
          </a:xfrm>
        </p:spPr>
        <p:txBody>
          <a:bodyPr>
            <a:normAutofit fontScale="90000"/>
          </a:bodyPr>
          <a:lstStyle/>
          <a:p>
            <a:pPr algn="l"/>
            <a:r>
              <a:rPr lang="en-US" sz="4900" u="sng" dirty="0">
                <a:latin typeface="Wingdings" pitchFamily="2" charset="2"/>
              </a:rPr>
              <a:t>Disclaimer</a:t>
            </a:r>
            <a:br>
              <a:rPr lang="en-US" dirty="0"/>
            </a:b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0573"/>
            <a:ext cx="8229600" cy="1143000"/>
          </a:xfrm>
        </p:spPr>
        <p:txBody>
          <a:bodyPr>
            <a:normAutofit fontScale="90000"/>
          </a:bodyPr>
          <a:lstStyle/>
          <a:p>
            <a:r>
              <a:rPr lang="en-US" sz="4900" u="sng" dirty="0">
                <a:latin typeface="Impact" panose="020B0806030902050204" pitchFamily="34" charset="0"/>
              </a:rPr>
              <a:t>Simple Methods – Password Threat Hunt Shenanigans </a:t>
            </a:r>
            <a:br>
              <a:rPr lang="en-US" dirty="0"/>
            </a:br>
            <a:endParaRPr dirty="0"/>
          </a:p>
        </p:txBody>
      </p:sp>
      <p:sp>
        <p:nvSpPr>
          <p:cNvPr id="4" name="TextBox 3"/>
          <p:cNvSpPr txBox="1"/>
          <p:nvPr/>
        </p:nvSpPr>
        <p:spPr>
          <a:xfrm>
            <a:off x="390525" y="1668090"/>
            <a:ext cx="8362950" cy="2554545"/>
          </a:xfrm>
          <a:prstGeom prst="rect">
            <a:avLst/>
          </a:prstGeom>
          <a:noFill/>
        </p:spPr>
        <p:txBody>
          <a:bodyPr wrap="square">
            <a:spAutoFit/>
          </a:bodyPr>
          <a:lstStyle/>
          <a:p>
            <a:endParaRPr sz="3200" dirty="0"/>
          </a:p>
          <a:p>
            <a:r>
              <a:rPr sz="3200" dirty="0"/>
              <a:t>Testing</a:t>
            </a:r>
            <a:r>
              <a:rPr lang="en-US" sz="3200" dirty="0"/>
              <a:t> poorly configured</a:t>
            </a:r>
            <a:r>
              <a:rPr sz="3200" dirty="0"/>
              <a:t> password threat hunt rules while tuning, and also gauging blind spots or weaknesses within a new team. </a:t>
            </a:r>
          </a:p>
          <a:p>
            <a:endParaRPr sz="3200" dirty="0"/>
          </a:p>
        </p:txBody>
      </p:sp>
    </p:spTree>
    <p:extLst>
      <p:ext uri="{BB962C8B-B14F-4D97-AF65-F5344CB8AC3E}">
        <p14:creationId xmlns:p14="http://schemas.microsoft.com/office/powerpoint/2010/main" val="144286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730" y="722148"/>
            <a:ext cx="8229600" cy="1143000"/>
          </a:xfrm>
        </p:spPr>
        <p:txBody>
          <a:bodyPr>
            <a:normAutofit fontScale="90000"/>
          </a:bodyPr>
          <a:lstStyle/>
          <a:p>
            <a:r>
              <a:rPr lang="en-US" sz="4900" u="sng" dirty="0">
                <a:latin typeface="Impact" panose="020B0806030902050204" pitchFamily="34" charset="0"/>
              </a:rPr>
              <a:t>Simple Methods – Password Threat Hunt Shenanigans </a:t>
            </a:r>
            <a:br>
              <a:rPr lang="en-US" dirty="0"/>
            </a:br>
            <a:endParaRPr dirty="0"/>
          </a:p>
        </p:txBody>
      </p:sp>
      <p:sp>
        <p:nvSpPr>
          <p:cNvPr id="4" name="TextBox 3"/>
          <p:cNvSpPr txBox="1"/>
          <p:nvPr/>
        </p:nvSpPr>
        <p:spPr>
          <a:xfrm>
            <a:off x="240055" y="1679665"/>
            <a:ext cx="8362950" cy="3046988"/>
          </a:xfrm>
          <a:prstGeom prst="rect">
            <a:avLst/>
          </a:prstGeom>
          <a:noFill/>
        </p:spPr>
        <p:txBody>
          <a:bodyPr wrap="square">
            <a:spAutoFit/>
          </a:bodyPr>
          <a:lstStyle/>
          <a:p>
            <a:endParaRPr sz="3200" dirty="0"/>
          </a:p>
          <a:p>
            <a:r>
              <a:rPr lang="en-US" sz="3200" dirty="0"/>
              <a:t>F</a:t>
            </a:r>
            <a:r>
              <a:rPr sz="3200" dirty="0"/>
              <a:t>ake passwords</a:t>
            </a:r>
            <a:endParaRPr lang="en-US" sz="3200" dirty="0"/>
          </a:p>
          <a:p>
            <a:pPr marL="342900" indent="-342900">
              <a:buFont typeface="Arial" panose="020B0604020202020204" pitchFamily="34" charset="0"/>
              <a:buChar char="•"/>
            </a:pPr>
            <a:r>
              <a:rPr sz="3200" dirty="0"/>
              <a:t>Excel</a:t>
            </a:r>
            <a:r>
              <a:rPr lang="en-US" sz="3200" dirty="0"/>
              <a:t> spreadsheet</a:t>
            </a:r>
          </a:p>
          <a:p>
            <a:pPr marL="342900" indent="-342900">
              <a:buFont typeface="Arial" panose="020B0604020202020204" pitchFamily="34" charset="0"/>
              <a:buChar char="•"/>
            </a:pPr>
            <a:r>
              <a:rPr lang="en-US" sz="3200" dirty="0"/>
              <a:t>C</a:t>
            </a:r>
            <a:r>
              <a:rPr sz="3200" dirty="0"/>
              <a:t>leartext</a:t>
            </a:r>
            <a:r>
              <a:rPr lang="en-US" sz="3200" dirty="0"/>
              <a:t> text files</a:t>
            </a:r>
          </a:p>
          <a:p>
            <a:pPr marL="342900" indent="-342900">
              <a:buFont typeface="Arial" panose="020B0604020202020204" pitchFamily="34" charset="0"/>
              <a:buChar char="•"/>
            </a:pPr>
            <a:r>
              <a:rPr sz="3200" dirty="0"/>
              <a:t>En</a:t>
            </a:r>
            <a:r>
              <a:rPr lang="en-US" sz="3200" dirty="0"/>
              <a:t>crypted</a:t>
            </a:r>
            <a:r>
              <a:rPr sz="3200" dirty="0"/>
              <a:t> in Base64</a:t>
            </a:r>
            <a:r>
              <a:rPr lang="en-US" sz="3200" dirty="0"/>
              <a:t> /s</a:t>
            </a:r>
            <a:r>
              <a:rPr sz="3200" dirty="0"/>
              <a:t> </a:t>
            </a:r>
          </a:p>
          <a:p>
            <a:endParaRPr sz="3200" dirty="0"/>
          </a:p>
        </p:txBody>
      </p:sp>
    </p:spTree>
    <p:extLst>
      <p:ext uri="{BB962C8B-B14F-4D97-AF65-F5344CB8AC3E}">
        <p14:creationId xmlns:p14="http://schemas.microsoft.com/office/powerpoint/2010/main" val="3938020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657"/>
            <a:ext cx="8229600" cy="1143000"/>
          </a:xfrm>
        </p:spPr>
        <p:txBody>
          <a:bodyPr>
            <a:normAutofit/>
          </a:bodyPr>
          <a:lstStyle/>
          <a:p>
            <a:r>
              <a:rPr lang="en-US" dirty="0">
                <a:latin typeface="Impact" panose="020B0806030902050204" pitchFamily="34" charset="0"/>
              </a:rPr>
              <a:t>NOT ME!</a:t>
            </a:r>
            <a:endParaRPr dirty="0"/>
          </a:p>
        </p:txBody>
      </p:sp>
      <p:sp>
        <p:nvSpPr>
          <p:cNvPr id="5" name="TextBox 4"/>
          <p:cNvSpPr txBox="1"/>
          <p:nvPr/>
        </p:nvSpPr>
        <p:spPr>
          <a:xfrm>
            <a:off x="5974156" y="5741908"/>
            <a:ext cx="2245360" cy="369332"/>
          </a:xfrm>
          <a:prstGeom prst="rect">
            <a:avLst/>
          </a:prstGeom>
          <a:noFill/>
        </p:spPr>
        <p:txBody>
          <a:bodyPr wrap="none">
            <a:spAutoFit/>
          </a:bodyPr>
          <a:lstStyle/>
          <a:p>
            <a:r>
              <a:rPr dirty="0" err="1"/>
              <a:t>Whois</a:t>
            </a:r>
            <a:r>
              <a:rPr dirty="0"/>
              <a:t> - Tyler Moody </a:t>
            </a:r>
          </a:p>
        </p:txBody>
      </p:sp>
      <p:pic>
        <p:nvPicPr>
          <p:cNvPr id="6" name="Picture 5">
            <a:extLst>
              <a:ext uri="{FF2B5EF4-FFF2-40B4-BE49-F238E27FC236}">
                <a16:creationId xmlns:a16="http://schemas.microsoft.com/office/drawing/2014/main" id="{C8A4A95B-069D-D472-AC4A-317735F28415}"/>
              </a:ext>
            </a:extLst>
          </p:cNvPr>
          <p:cNvPicPr>
            <a:picLocks noChangeAspect="1"/>
          </p:cNvPicPr>
          <p:nvPr/>
        </p:nvPicPr>
        <p:blipFill>
          <a:blip r:embed="rId3"/>
          <a:stretch>
            <a:fillRect/>
          </a:stretch>
        </p:blipFill>
        <p:spPr>
          <a:xfrm>
            <a:off x="2803659" y="1968420"/>
            <a:ext cx="3295650" cy="3514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0573"/>
            <a:ext cx="8229600" cy="1143000"/>
          </a:xfrm>
        </p:spPr>
        <p:txBody>
          <a:bodyPr>
            <a:normAutofit fontScale="90000"/>
          </a:bodyPr>
          <a:lstStyle/>
          <a:p>
            <a:r>
              <a:rPr lang="en-US" sz="4900" u="sng" dirty="0">
                <a:latin typeface="Impact" panose="020B0806030902050204" pitchFamily="34" charset="0"/>
              </a:rPr>
              <a:t>Simple Methods – Password Threat Hunt Shenanigans </a:t>
            </a:r>
            <a:br>
              <a:rPr lang="en-US" dirty="0"/>
            </a:br>
            <a:endParaRPr dirty="0"/>
          </a:p>
        </p:txBody>
      </p:sp>
      <p:sp>
        <p:nvSpPr>
          <p:cNvPr id="4" name="TextBox 3"/>
          <p:cNvSpPr txBox="1"/>
          <p:nvPr/>
        </p:nvSpPr>
        <p:spPr>
          <a:xfrm>
            <a:off x="390525" y="1668090"/>
            <a:ext cx="8362950" cy="2554545"/>
          </a:xfrm>
          <a:prstGeom prst="rect">
            <a:avLst/>
          </a:prstGeom>
          <a:noFill/>
        </p:spPr>
        <p:txBody>
          <a:bodyPr wrap="square">
            <a:spAutoFit/>
          </a:bodyPr>
          <a:lstStyle/>
          <a:p>
            <a:r>
              <a:rPr sz="3200" dirty="0"/>
              <a:t>Make a game out of it. Use Steganography, create a custom alert</a:t>
            </a:r>
            <a:r>
              <a:rPr lang="en-US" sz="3200" dirty="0"/>
              <a:t>,</a:t>
            </a:r>
            <a:r>
              <a:rPr sz="3200" dirty="0"/>
              <a:t> and if they don’t know </a:t>
            </a:r>
            <a:r>
              <a:rPr lang="en-US" sz="3200" dirty="0" err="1"/>
              <a:t>s</a:t>
            </a:r>
            <a:r>
              <a:rPr sz="3200" dirty="0" err="1"/>
              <a:t>tego</a:t>
            </a:r>
            <a:r>
              <a:rPr sz="3200" dirty="0"/>
              <a:t>, they’ll at least learn it trying. </a:t>
            </a:r>
            <a:endParaRPr lang="en-US" sz="3200" dirty="0"/>
          </a:p>
          <a:p>
            <a:endParaRPr lang="en-US" sz="3200" dirty="0"/>
          </a:p>
          <a:p>
            <a:endParaRPr lang="en-US"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CD84-C258-2A6C-35E7-89D37A94BB3D}"/>
              </a:ext>
            </a:extLst>
          </p:cNvPr>
          <p:cNvSpPr>
            <a:spLocks noGrp="1"/>
          </p:cNvSpPr>
          <p:nvPr>
            <p:ph type="title"/>
          </p:nvPr>
        </p:nvSpPr>
        <p:spPr/>
        <p:txBody>
          <a:bodyPr/>
          <a:lstStyle/>
          <a:p>
            <a:r>
              <a:rPr lang="en-US" dirty="0">
                <a:latin typeface="Comic Sans MS" panose="030F0902030302020204" pitchFamily="66" charset="0"/>
              </a:rPr>
              <a:t>Wait, Wat!??!</a:t>
            </a:r>
          </a:p>
        </p:txBody>
      </p:sp>
      <p:pic>
        <p:nvPicPr>
          <p:cNvPr id="4" name="Picture 3">
            <a:extLst>
              <a:ext uri="{FF2B5EF4-FFF2-40B4-BE49-F238E27FC236}">
                <a16:creationId xmlns:a16="http://schemas.microsoft.com/office/drawing/2014/main" id="{885F58E8-8CF2-8FF9-7050-A6F9CDADDA80}"/>
              </a:ext>
            </a:extLst>
          </p:cNvPr>
          <p:cNvPicPr>
            <a:picLocks noChangeAspect="1"/>
          </p:cNvPicPr>
          <p:nvPr/>
        </p:nvPicPr>
        <p:blipFill>
          <a:blip r:embed="rId2"/>
          <a:stretch>
            <a:fillRect/>
          </a:stretch>
        </p:blipFill>
        <p:spPr>
          <a:xfrm>
            <a:off x="1798313" y="2246051"/>
            <a:ext cx="5547373" cy="3051055"/>
          </a:xfrm>
          <a:prstGeom prst="rect">
            <a:avLst/>
          </a:prstGeom>
        </p:spPr>
      </p:pic>
    </p:spTree>
    <p:extLst>
      <p:ext uri="{BB962C8B-B14F-4D97-AF65-F5344CB8AC3E}">
        <p14:creationId xmlns:p14="http://schemas.microsoft.com/office/powerpoint/2010/main" val="2443117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Impact" panose="020B0806030902050204" pitchFamily="34" charset="0"/>
              </a:rPr>
              <a:t>I was bored, so…</a:t>
            </a:r>
            <a:br>
              <a:rPr lang="en-US" dirty="0">
                <a:latin typeface="Impact" panose="020B0806030902050204" pitchFamily="34" charset="0"/>
              </a:rPr>
            </a:br>
            <a:endParaRPr dirty="0">
              <a:latin typeface="Impact" panose="020B0806030902050204" pitchFamily="34" charset="0"/>
            </a:endParaRPr>
          </a:p>
        </p:txBody>
      </p:sp>
      <p:sp>
        <p:nvSpPr>
          <p:cNvPr id="4" name="TextBox 3"/>
          <p:cNvSpPr txBox="1"/>
          <p:nvPr/>
        </p:nvSpPr>
        <p:spPr>
          <a:xfrm>
            <a:off x="831723" y="5296653"/>
            <a:ext cx="7480554" cy="646331"/>
          </a:xfrm>
          <a:prstGeom prst="rect">
            <a:avLst/>
          </a:prstGeom>
          <a:noFill/>
        </p:spPr>
        <p:txBody>
          <a:bodyPr wrap="square">
            <a:spAutoFit/>
          </a:bodyPr>
          <a:lstStyle/>
          <a:p>
            <a:r>
              <a:rPr dirty="0"/>
              <a:t>I </a:t>
            </a:r>
            <a:r>
              <a:rPr lang="en-US" dirty="0"/>
              <a:t>started </a:t>
            </a:r>
            <a:r>
              <a:rPr dirty="0"/>
              <a:t>creat</a:t>
            </a:r>
            <a:r>
              <a:rPr lang="en-US" dirty="0"/>
              <a:t>ing</a:t>
            </a:r>
            <a:r>
              <a:rPr dirty="0"/>
              <a:t> ridiculously long file paths, and created a variety of “dummy” files with fake but somewhat funny usernames and </a:t>
            </a:r>
            <a:r>
              <a:rPr lang="en-US" dirty="0"/>
              <a:t>p</a:t>
            </a:r>
            <a:r>
              <a:rPr dirty="0"/>
              <a:t>asswords.</a:t>
            </a:r>
          </a:p>
        </p:txBody>
      </p:sp>
      <p:pic>
        <p:nvPicPr>
          <p:cNvPr id="5" name="Picture 4" descr="A screenshot of a computer&#10;&#10;Description automatically generated">
            <a:extLst>
              <a:ext uri="{FF2B5EF4-FFF2-40B4-BE49-F238E27FC236}">
                <a16:creationId xmlns:a16="http://schemas.microsoft.com/office/drawing/2014/main" id="{A519022B-5BC4-382C-B5BE-E57C4981DE0A}"/>
              </a:ext>
            </a:extLst>
          </p:cNvPr>
          <p:cNvPicPr>
            <a:picLocks noChangeAspect="1"/>
          </p:cNvPicPr>
          <p:nvPr/>
        </p:nvPicPr>
        <p:blipFill>
          <a:blip r:embed="rId3"/>
          <a:stretch>
            <a:fillRect/>
          </a:stretch>
        </p:blipFill>
        <p:spPr>
          <a:xfrm>
            <a:off x="368868" y="1887319"/>
            <a:ext cx="8406264" cy="145313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Impact" panose="020B0806030902050204" pitchFamily="34" charset="0"/>
              </a:rPr>
              <a:t>XDR Time Bombs </a:t>
            </a:r>
            <a:br>
              <a:rPr lang="en-US" dirty="0"/>
            </a:br>
            <a:endParaRPr dirty="0"/>
          </a:p>
        </p:txBody>
      </p:sp>
      <p:sp>
        <p:nvSpPr>
          <p:cNvPr id="3" name="TextBox 2"/>
          <p:cNvSpPr txBox="1"/>
          <p:nvPr/>
        </p:nvSpPr>
        <p:spPr>
          <a:xfrm>
            <a:off x="10022840" y="2095460"/>
            <a:ext cx="184731" cy="369332"/>
          </a:xfrm>
          <a:prstGeom prst="rect">
            <a:avLst/>
          </a:prstGeom>
          <a:noFill/>
        </p:spPr>
        <p:txBody>
          <a:bodyPr wrap="none">
            <a:spAutoFit/>
          </a:bodyPr>
          <a:lstStyle/>
          <a:p>
            <a:endParaRPr dirty="0"/>
          </a:p>
        </p:txBody>
      </p:sp>
      <p:sp>
        <p:nvSpPr>
          <p:cNvPr id="4" name="TextBox 3"/>
          <p:cNvSpPr txBox="1"/>
          <p:nvPr/>
        </p:nvSpPr>
        <p:spPr>
          <a:xfrm>
            <a:off x="457200" y="3953122"/>
            <a:ext cx="7884594" cy="923330"/>
          </a:xfrm>
          <a:prstGeom prst="rect">
            <a:avLst/>
          </a:prstGeom>
          <a:noFill/>
        </p:spPr>
        <p:txBody>
          <a:bodyPr wrap="none">
            <a:spAutoFit/>
          </a:bodyPr>
          <a:lstStyle/>
          <a:p>
            <a:r>
              <a:rPr dirty="0"/>
              <a:t>Such as: </a:t>
            </a:r>
          </a:p>
          <a:p>
            <a:r>
              <a:rPr dirty="0"/>
              <a:t>A&gt;Really&gt;Long&gt;File&gt;Path&gt;With&gt;Nothing&gt;</a:t>
            </a:r>
            <a:r>
              <a:rPr lang="en-US" dirty="0"/>
              <a:t>T</a:t>
            </a:r>
            <a:r>
              <a:rPr dirty="0"/>
              <a:t>o&gt;See&gt;Here&gt;Or&gt;Is&gt;There&gt;Who&gt;Knows</a:t>
            </a:r>
          </a:p>
          <a:p>
            <a:endParaRPr dirty="0"/>
          </a:p>
        </p:txBody>
      </p:sp>
      <p:pic>
        <p:nvPicPr>
          <p:cNvPr id="5" name="Picture 4" descr="A screenshot of a computer&#10;&#10;Description automatically generated">
            <a:extLst>
              <a:ext uri="{FF2B5EF4-FFF2-40B4-BE49-F238E27FC236}">
                <a16:creationId xmlns:a16="http://schemas.microsoft.com/office/drawing/2014/main" id="{91E9A306-3C6B-619A-AA7E-3CE698B622F3}"/>
              </a:ext>
            </a:extLst>
          </p:cNvPr>
          <p:cNvPicPr>
            <a:picLocks noChangeAspect="1"/>
          </p:cNvPicPr>
          <p:nvPr/>
        </p:nvPicPr>
        <p:blipFill>
          <a:blip r:embed="rId3"/>
          <a:stretch>
            <a:fillRect/>
          </a:stretch>
        </p:blipFill>
        <p:spPr>
          <a:xfrm>
            <a:off x="457199" y="1903826"/>
            <a:ext cx="8229601" cy="162589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6790"/>
            <a:ext cx="8229600" cy="1143000"/>
          </a:xfrm>
        </p:spPr>
        <p:txBody>
          <a:bodyPr>
            <a:normAutofit fontScale="90000"/>
          </a:bodyPr>
          <a:lstStyle/>
          <a:p>
            <a:r>
              <a:rPr lang="en-US" dirty="0">
                <a:latin typeface="Impact" panose="020B0806030902050204" pitchFamily="34" charset="0"/>
              </a:rPr>
              <a:t>I made the filenames and folders interesting</a:t>
            </a:r>
            <a:br>
              <a:rPr lang="en-US" dirty="0"/>
            </a:br>
            <a:endParaRPr dirty="0"/>
          </a:p>
        </p:txBody>
      </p:sp>
      <p:sp>
        <p:nvSpPr>
          <p:cNvPr id="4" name="TextBox 3"/>
          <p:cNvSpPr txBox="1"/>
          <p:nvPr/>
        </p:nvSpPr>
        <p:spPr>
          <a:xfrm>
            <a:off x="804791" y="4550369"/>
            <a:ext cx="7534417" cy="830997"/>
          </a:xfrm>
          <a:prstGeom prst="rect">
            <a:avLst/>
          </a:prstGeom>
          <a:noFill/>
        </p:spPr>
        <p:txBody>
          <a:bodyPr wrap="square">
            <a:spAutoFit/>
          </a:bodyPr>
          <a:lstStyle/>
          <a:p>
            <a:r>
              <a:rPr lang="en-US" sz="2400" dirty="0"/>
              <a:t>After </a:t>
            </a:r>
            <a:r>
              <a:rPr sz="2400" dirty="0"/>
              <a:t>testing</a:t>
            </a:r>
            <a:r>
              <a:rPr lang="en-US" sz="2400" dirty="0"/>
              <a:t> this,</a:t>
            </a:r>
            <a:r>
              <a:rPr sz="2400" dirty="0"/>
              <a:t> our</a:t>
            </a:r>
            <a:r>
              <a:rPr lang="en-US" sz="2400" dirty="0"/>
              <a:t> poor</a:t>
            </a:r>
            <a:r>
              <a:rPr sz="2400" dirty="0"/>
              <a:t> </a:t>
            </a:r>
            <a:r>
              <a:rPr lang="en-US" sz="2400" dirty="0"/>
              <a:t>p</a:t>
            </a:r>
            <a:r>
              <a:rPr sz="2400" dirty="0"/>
              <a:t>assword detection </a:t>
            </a:r>
            <a:r>
              <a:rPr lang="en-US" sz="2400" dirty="0"/>
              <a:t>improved.</a:t>
            </a:r>
          </a:p>
          <a:p>
            <a:endParaRPr lang="en-US" sz="2400" dirty="0"/>
          </a:p>
        </p:txBody>
      </p:sp>
      <p:pic>
        <p:nvPicPr>
          <p:cNvPr id="5" name="Picture 4" descr="A screenshot of a computer&#10;&#10;Description automatically generated">
            <a:extLst>
              <a:ext uri="{FF2B5EF4-FFF2-40B4-BE49-F238E27FC236}">
                <a16:creationId xmlns:a16="http://schemas.microsoft.com/office/drawing/2014/main" id="{B7D2A853-3C0E-BC2D-C419-0A0BDD0F0D54}"/>
              </a:ext>
            </a:extLst>
          </p:cNvPr>
          <p:cNvPicPr>
            <a:picLocks noChangeAspect="1"/>
          </p:cNvPicPr>
          <p:nvPr/>
        </p:nvPicPr>
        <p:blipFill>
          <a:blip r:embed="rId3"/>
          <a:stretch>
            <a:fillRect/>
          </a:stretch>
        </p:blipFill>
        <p:spPr>
          <a:xfrm>
            <a:off x="804791" y="2074311"/>
            <a:ext cx="7534417" cy="19109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970"/>
            <a:ext cx="8229600" cy="1143000"/>
          </a:xfrm>
        </p:spPr>
        <p:txBody>
          <a:bodyPr>
            <a:normAutofit fontScale="90000"/>
          </a:bodyPr>
          <a:lstStyle/>
          <a:p>
            <a:r>
              <a:rPr lang="en-US" sz="4000" dirty="0">
                <a:latin typeface="Impact" panose="020B0806030902050204" pitchFamily="34" charset="0"/>
              </a:rPr>
              <a:t>On its surface, it just looked like a false </a:t>
            </a:r>
            <a:r>
              <a:rPr lang="en-US" sz="4000" dirty="0">
                <a:solidFill>
                  <a:srgbClr val="FF0000"/>
                </a:solidFill>
                <a:latin typeface="Impact" panose="020B0806030902050204" pitchFamily="34" charset="0"/>
              </a:rPr>
              <a:t>positive</a:t>
            </a:r>
            <a:br>
              <a:rPr lang="en-US" sz="4000" dirty="0">
                <a:latin typeface="Impact" panose="020B0806030902050204" pitchFamily="34" charset="0"/>
              </a:rPr>
            </a:br>
            <a:endParaRPr sz="4000" dirty="0">
              <a:latin typeface="Impact" panose="020B080603090205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B54F8B73-D22E-30BD-BBC0-E69DE1061AAE}"/>
              </a:ext>
            </a:extLst>
          </p:cNvPr>
          <p:cNvPicPr>
            <a:picLocks noChangeAspect="1"/>
          </p:cNvPicPr>
          <p:nvPr/>
        </p:nvPicPr>
        <p:blipFill>
          <a:blip r:embed="rId3"/>
          <a:stretch>
            <a:fillRect/>
          </a:stretch>
        </p:blipFill>
        <p:spPr>
          <a:xfrm>
            <a:off x="457200" y="1939891"/>
            <a:ext cx="8229600" cy="37096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0880"/>
            <a:ext cx="8229600" cy="1143000"/>
          </a:xfrm>
        </p:spPr>
        <p:txBody>
          <a:bodyPr/>
          <a:lstStyle/>
          <a:p>
            <a:r>
              <a:rPr lang="en-US" sz="3600" dirty="0">
                <a:latin typeface="Impact" panose="020B0806030902050204" pitchFamily="34" charset="0"/>
              </a:rPr>
              <a:t>Unless they changed the font </a:t>
            </a:r>
            <a:r>
              <a:rPr lang="en-US" sz="3600" dirty="0">
                <a:solidFill>
                  <a:srgbClr val="FF0000"/>
                </a:solidFill>
                <a:latin typeface="Impact" panose="020B0806030902050204" pitchFamily="34" charset="0"/>
              </a:rPr>
              <a:t>color</a:t>
            </a:r>
            <a:endParaRPr sz="3600" dirty="0">
              <a:solidFill>
                <a:srgbClr val="FF0000"/>
              </a:solidFill>
              <a:latin typeface="Impact" panose="020B0806030902050204" pitchFamily="34" charset="0"/>
            </a:endParaRPr>
          </a:p>
        </p:txBody>
      </p:sp>
      <p:sp>
        <p:nvSpPr>
          <p:cNvPr id="3" name="TextBox 2"/>
          <p:cNvSpPr txBox="1"/>
          <p:nvPr/>
        </p:nvSpPr>
        <p:spPr>
          <a:xfrm>
            <a:off x="802640" y="690880"/>
            <a:ext cx="295274" cy="369332"/>
          </a:xfrm>
          <a:prstGeom prst="rect">
            <a:avLst/>
          </a:prstGeom>
          <a:noFill/>
        </p:spPr>
        <p:txBody>
          <a:bodyPr wrap="none">
            <a:spAutoFit/>
          </a:bodyPr>
          <a:lstStyle/>
          <a:p>
            <a:r>
              <a:rPr dirty="0"/>
              <a:t>. </a:t>
            </a:r>
          </a:p>
        </p:txBody>
      </p:sp>
      <p:pic>
        <p:nvPicPr>
          <p:cNvPr id="4" name="Picture 3" descr="A screenshot of a computer&#10;&#10;Description automatically generated">
            <a:extLst>
              <a:ext uri="{FF2B5EF4-FFF2-40B4-BE49-F238E27FC236}">
                <a16:creationId xmlns:a16="http://schemas.microsoft.com/office/drawing/2014/main" id="{B496504A-702E-DFBB-DE2A-D9EC290D2483}"/>
              </a:ext>
            </a:extLst>
          </p:cNvPr>
          <p:cNvPicPr>
            <a:picLocks noChangeAspect="1"/>
          </p:cNvPicPr>
          <p:nvPr/>
        </p:nvPicPr>
        <p:blipFill>
          <a:blip r:embed="rId3"/>
          <a:stretch>
            <a:fillRect/>
          </a:stretch>
        </p:blipFill>
        <p:spPr>
          <a:xfrm>
            <a:off x="457200" y="2011680"/>
            <a:ext cx="8229600" cy="39839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1787"/>
            <a:ext cx="8229600" cy="1143000"/>
          </a:xfrm>
        </p:spPr>
        <p:txBody>
          <a:bodyPr>
            <a:normAutofit fontScale="90000"/>
          </a:bodyPr>
          <a:lstStyle/>
          <a:p>
            <a:r>
              <a:rPr lang="en-US" sz="3600" dirty="0">
                <a:latin typeface="Impact" panose="020B0806030902050204" pitchFamily="34" charset="0"/>
              </a:rPr>
              <a:t>I had fun creating the </a:t>
            </a:r>
            <a:br>
              <a:rPr lang="en-US" sz="3600" dirty="0">
                <a:latin typeface="Impact" panose="020B0806030902050204" pitchFamily="34" charset="0"/>
              </a:rPr>
            </a:br>
            <a:r>
              <a:rPr lang="en-US" dirty="0">
                <a:latin typeface="Impact" panose="020B0806030902050204" pitchFamily="34" charset="0"/>
              </a:rPr>
              <a:t>fake names &amp; passwords</a:t>
            </a:r>
            <a:endParaRPr dirty="0">
              <a:latin typeface="Impact" panose="020B0806030902050204" pitchFamily="34" charset="0"/>
            </a:endParaRPr>
          </a:p>
        </p:txBody>
      </p:sp>
      <p:pic>
        <p:nvPicPr>
          <p:cNvPr id="4" name="Picture 3">
            <a:extLst>
              <a:ext uri="{FF2B5EF4-FFF2-40B4-BE49-F238E27FC236}">
                <a16:creationId xmlns:a16="http://schemas.microsoft.com/office/drawing/2014/main" id="{32046DF8-33D0-BC3F-49C5-763010B605E1}"/>
              </a:ext>
            </a:extLst>
          </p:cNvPr>
          <p:cNvPicPr>
            <a:picLocks noChangeAspect="1"/>
          </p:cNvPicPr>
          <p:nvPr/>
        </p:nvPicPr>
        <p:blipFill>
          <a:blip r:embed="rId2"/>
          <a:stretch>
            <a:fillRect/>
          </a:stretch>
        </p:blipFill>
        <p:spPr>
          <a:xfrm>
            <a:off x="643879" y="2207895"/>
            <a:ext cx="8135027" cy="24422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3600" u="sng" dirty="0">
                <a:latin typeface="Impact" panose="020B0806030902050204" pitchFamily="34" charset="0"/>
              </a:rPr>
              <a:t>Taking it a step further</a:t>
            </a:r>
            <a:br>
              <a:rPr lang="en-US" sz="3200" dirty="0">
                <a:latin typeface="Impact" panose="020B0806030902050204" pitchFamily="34" charset="0"/>
              </a:rPr>
            </a:br>
            <a:endParaRPr sz="3200" dirty="0">
              <a:latin typeface="Impact" panose="020B0806030902050204" pitchFamily="34" charset="0"/>
            </a:endParaRPr>
          </a:p>
        </p:txBody>
      </p:sp>
      <p:sp>
        <p:nvSpPr>
          <p:cNvPr id="4" name="TextBox 3">
            <a:extLst>
              <a:ext uri="{FF2B5EF4-FFF2-40B4-BE49-F238E27FC236}">
                <a16:creationId xmlns:a16="http://schemas.microsoft.com/office/drawing/2014/main" id="{0E830264-6657-E056-E3C2-4CE9AC7E6D4A}"/>
              </a:ext>
            </a:extLst>
          </p:cNvPr>
          <p:cNvSpPr txBox="1"/>
          <p:nvPr/>
        </p:nvSpPr>
        <p:spPr>
          <a:xfrm>
            <a:off x="662372" y="1324332"/>
            <a:ext cx="8024428" cy="830997"/>
          </a:xfrm>
          <a:prstGeom prst="rect">
            <a:avLst/>
          </a:prstGeom>
          <a:noFill/>
        </p:spPr>
        <p:txBody>
          <a:bodyPr wrap="square">
            <a:spAutoFit/>
          </a:bodyPr>
          <a:lstStyle/>
          <a:p>
            <a:r>
              <a:rPr lang="en-US" sz="2400" dirty="0"/>
              <a:t>In addition to cleartext, use Base64 to encode passwords. And gauge the SOC's experience (or lack thereof) with encoding. </a:t>
            </a:r>
            <a:endParaRPr sz="2400" dirty="0"/>
          </a:p>
        </p:txBody>
      </p:sp>
      <p:pic>
        <p:nvPicPr>
          <p:cNvPr id="5" name="Picture 4">
            <a:extLst>
              <a:ext uri="{FF2B5EF4-FFF2-40B4-BE49-F238E27FC236}">
                <a16:creationId xmlns:a16="http://schemas.microsoft.com/office/drawing/2014/main" id="{3C7599CA-0484-D539-14B6-4B91FA184D5D}"/>
              </a:ext>
            </a:extLst>
          </p:cNvPr>
          <p:cNvPicPr>
            <a:picLocks noChangeAspect="1"/>
          </p:cNvPicPr>
          <p:nvPr/>
        </p:nvPicPr>
        <p:blipFill>
          <a:blip r:embed="rId3"/>
          <a:stretch>
            <a:fillRect/>
          </a:stretch>
        </p:blipFill>
        <p:spPr>
          <a:xfrm>
            <a:off x="643880" y="3020356"/>
            <a:ext cx="7909828" cy="237460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6588"/>
            <a:ext cx="8229600" cy="1143000"/>
          </a:xfrm>
        </p:spPr>
        <p:txBody>
          <a:bodyPr>
            <a:normAutofit fontScale="90000"/>
          </a:bodyPr>
          <a:lstStyle/>
          <a:p>
            <a:r>
              <a:rPr lang="en-US" sz="3200" dirty="0">
                <a:latin typeface="Impact" panose="020B0806030902050204" pitchFamily="34" charset="0"/>
              </a:rPr>
              <a:t>Hopefully only a few think it’s the actual password </a:t>
            </a:r>
            <a:r>
              <a:rPr lang="en-US" sz="3200" b="1" dirty="0">
                <a:latin typeface="Impact" panose="020B0806030902050204" pitchFamily="34" charset="0"/>
              </a:rPr>
              <a:t>;</a:t>
            </a:r>
            <a:r>
              <a:rPr lang="en-US" sz="3200" b="1" dirty="0"/>
              <a:t>)</a:t>
            </a:r>
            <a:br>
              <a:rPr lang="en-US" sz="3200" dirty="0">
                <a:latin typeface="Impact" panose="020B0806030902050204" pitchFamily="34" charset="0"/>
              </a:rPr>
            </a:br>
            <a:endParaRPr sz="3200" dirty="0">
              <a:latin typeface="Impact" panose="020B080603090205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FF9D0C56-3ACB-04EF-4DA7-6C848D899914}"/>
              </a:ext>
            </a:extLst>
          </p:cNvPr>
          <p:cNvPicPr>
            <a:picLocks noChangeAspect="1"/>
          </p:cNvPicPr>
          <p:nvPr/>
        </p:nvPicPr>
        <p:blipFill>
          <a:blip r:embed="rId3"/>
          <a:stretch>
            <a:fillRect/>
          </a:stretch>
        </p:blipFill>
        <p:spPr>
          <a:xfrm>
            <a:off x="334645" y="2351599"/>
            <a:ext cx="8474710" cy="25161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9AC4E-7D9A-9868-319A-0F47EDBA7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47395-B44D-B72F-6E65-B69C9D95CD1D}"/>
              </a:ext>
            </a:extLst>
          </p:cNvPr>
          <p:cNvSpPr>
            <a:spLocks noGrp="1"/>
          </p:cNvSpPr>
          <p:nvPr>
            <p:ph type="title"/>
          </p:nvPr>
        </p:nvSpPr>
        <p:spPr/>
        <p:txBody>
          <a:bodyPr>
            <a:normAutofit fontScale="90000"/>
          </a:bodyPr>
          <a:lstStyle/>
          <a:p>
            <a:r>
              <a:rPr lang="en-US" dirty="0">
                <a:latin typeface="Impact" panose="020B0806030902050204" pitchFamily="34" charset="0"/>
              </a:rPr>
              <a:t>Me!</a:t>
            </a:r>
            <a:br>
              <a:rPr lang="en-US" dirty="0"/>
            </a:br>
            <a:endParaRPr dirty="0"/>
          </a:p>
        </p:txBody>
      </p:sp>
      <p:sp>
        <p:nvSpPr>
          <p:cNvPr id="4" name="TextBox 3">
            <a:extLst>
              <a:ext uri="{FF2B5EF4-FFF2-40B4-BE49-F238E27FC236}">
                <a16:creationId xmlns:a16="http://schemas.microsoft.com/office/drawing/2014/main" id="{0F37ADD1-B69C-4CAD-625C-8C526807C768}"/>
              </a:ext>
            </a:extLst>
          </p:cNvPr>
          <p:cNvSpPr txBox="1"/>
          <p:nvPr/>
        </p:nvSpPr>
        <p:spPr>
          <a:xfrm>
            <a:off x="657108" y="1050877"/>
            <a:ext cx="7829783" cy="5262979"/>
          </a:xfrm>
          <a:prstGeom prst="rect">
            <a:avLst/>
          </a:prstGeom>
          <a:noFill/>
        </p:spPr>
        <p:txBody>
          <a:bodyPr wrap="square">
            <a:spAutoFit/>
          </a:bodyPr>
          <a:lstStyle/>
          <a:p>
            <a:r>
              <a:rPr lang="en-US" sz="2400" dirty="0"/>
              <a:t>Over a decade in InfoSec and IT, I’ve evolved from a '90s phone phreaker </a:t>
            </a:r>
            <a:r>
              <a:rPr lang="en-US" sz="2400" dirty="0">
                <a:sym typeface="Wingdings" pitchFamily="2" charset="2"/>
              </a:rPr>
              <a:t></a:t>
            </a:r>
            <a:r>
              <a:rPr lang="en-US" sz="2400" dirty="0"/>
              <a:t> a global Security Analyst.</a:t>
            </a:r>
          </a:p>
          <a:p>
            <a:endParaRPr lang="en-US" sz="2400" dirty="0"/>
          </a:p>
          <a:p>
            <a:r>
              <a:rPr sz="2400" dirty="0"/>
              <a:t>My experience spans </a:t>
            </a:r>
            <a:r>
              <a:rPr lang="en-US" sz="2400" dirty="0"/>
              <a:t>S</a:t>
            </a:r>
            <a:r>
              <a:rPr sz="2400" dirty="0"/>
              <a:t>ysadmin roles, ISO </a:t>
            </a:r>
            <a:r>
              <a:rPr lang="en-US" sz="2400" dirty="0"/>
              <a:t>M</a:t>
            </a:r>
            <a:r>
              <a:rPr sz="2400" dirty="0"/>
              <a:t>anagement, and </a:t>
            </a:r>
            <a:r>
              <a:rPr lang="en-US" sz="2400" dirty="0"/>
              <a:t>O</a:t>
            </a:r>
            <a:r>
              <a:rPr sz="2400" dirty="0"/>
              <a:t>ffensive </a:t>
            </a:r>
            <a:r>
              <a:rPr lang="en-US" sz="2400" dirty="0"/>
              <a:t>S</a:t>
            </a:r>
            <a:r>
              <a:rPr sz="2400" dirty="0"/>
              <a:t>ecurity testing.</a:t>
            </a:r>
          </a:p>
          <a:p>
            <a:endParaRPr sz="2400" dirty="0"/>
          </a:p>
          <a:p>
            <a:r>
              <a:rPr sz="2400" dirty="0"/>
              <a:t>Currently, I specialize in:</a:t>
            </a:r>
            <a:endParaRPr lang="en-US" sz="2400" dirty="0"/>
          </a:p>
          <a:p>
            <a:r>
              <a:rPr sz="2400" dirty="0"/>
              <a:t>- Emulation</a:t>
            </a:r>
          </a:p>
          <a:p>
            <a:r>
              <a:rPr sz="2400" dirty="0"/>
              <a:t>- Purple teaming</a:t>
            </a:r>
          </a:p>
          <a:p>
            <a:r>
              <a:rPr sz="2400" dirty="0"/>
              <a:t>- Password auditing</a:t>
            </a:r>
          </a:p>
          <a:p>
            <a:r>
              <a:rPr sz="2400" dirty="0"/>
              <a:t>- Building real-world testing frameworks for defensive hardening</a:t>
            </a:r>
            <a:endParaRPr lang="en-US" sz="2400" dirty="0"/>
          </a:p>
          <a:p>
            <a:r>
              <a:rPr lang="en-US" sz="2400" dirty="0"/>
              <a:t>- Unconventional defensive methods by offensive</a:t>
            </a:r>
          </a:p>
          <a:p>
            <a:r>
              <a:rPr lang="en-US" sz="2400" dirty="0"/>
              <a:t>- Hardware exploitation</a:t>
            </a:r>
            <a:endParaRPr sz="2400" dirty="0"/>
          </a:p>
        </p:txBody>
      </p:sp>
    </p:spTree>
    <p:extLst>
      <p:ext uri="{BB962C8B-B14F-4D97-AF65-F5344CB8AC3E}">
        <p14:creationId xmlns:p14="http://schemas.microsoft.com/office/powerpoint/2010/main" val="317222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438150" y="1021332"/>
            <a:ext cx="8267700" cy="538609"/>
          </a:xfrm>
          <a:prstGeom prst="rect">
            <a:avLst/>
          </a:prstGeom>
          <a:noFill/>
        </p:spPr>
        <p:txBody>
          <a:bodyPr wrap="square">
            <a:spAutoFit/>
          </a:bodyPr>
          <a:lstStyle/>
          <a:p>
            <a:r>
              <a:rPr lang="en-US" sz="2900" dirty="0">
                <a:latin typeface="Impact" panose="020B0806030902050204" pitchFamily="34" charset="0"/>
              </a:rPr>
              <a:t>Who</a:t>
            </a:r>
            <a:r>
              <a:rPr sz="2900" dirty="0">
                <a:latin typeface="Impact" panose="020B0806030902050204" pitchFamily="34" charset="0"/>
              </a:rPr>
              <a:t> could resist adding a sheet just for memes?</a:t>
            </a:r>
          </a:p>
        </p:txBody>
      </p:sp>
      <p:pic>
        <p:nvPicPr>
          <p:cNvPr id="5" name="Picture 4">
            <a:extLst>
              <a:ext uri="{FF2B5EF4-FFF2-40B4-BE49-F238E27FC236}">
                <a16:creationId xmlns:a16="http://schemas.microsoft.com/office/drawing/2014/main" id="{9374F6F9-2409-1329-3810-BAC5CB618F88}"/>
              </a:ext>
            </a:extLst>
          </p:cNvPr>
          <p:cNvPicPr>
            <a:picLocks noChangeAspect="1"/>
          </p:cNvPicPr>
          <p:nvPr/>
        </p:nvPicPr>
        <p:blipFill>
          <a:blip r:embed="rId3"/>
          <a:stretch>
            <a:fillRect/>
          </a:stretch>
        </p:blipFill>
        <p:spPr>
          <a:xfrm>
            <a:off x="2357437" y="2023438"/>
            <a:ext cx="4429125" cy="4267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96DD0-92CA-5AF7-0A09-E132020BBF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0B511C5-9521-79F1-64C1-C8E4225F9770}"/>
              </a:ext>
            </a:extLst>
          </p:cNvPr>
          <p:cNvSpPr txBox="1"/>
          <p:nvPr/>
        </p:nvSpPr>
        <p:spPr>
          <a:xfrm>
            <a:off x="914400" y="2644170"/>
            <a:ext cx="7315200" cy="1938992"/>
          </a:xfrm>
          <a:prstGeom prst="rect">
            <a:avLst/>
          </a:prstGeom>
          <a:noFill/>
        </p:spPr>
        <p:txBody>
          <a:bodyPr wrap="square" rtlCol="0">
            <a:spAutoFit/>
          </a:bodyPr>
          <a:lstStyle/>
          <a:p>
            <a:r>
              <a:rPr lang="en-US" sz="2400" dirty="0"/>
              <a:t>Incorporate humor into other alerts. </a:t>
            </a:r>
          </a:p>
          <a:p>
            <a:endParaRPr lang="en-US" sz="2400" dirty="0"/>
          </a:p>
          <a:p>
            <a:r>
              <a:rPr lang="en-US" sz="2400" dirty="0"/>
              <a:t>When they trigger, and other Departments or Management might be involved, humor makes a difference. </a:t>
            </a:r>
          </a:p>
        </p:txBody>
      </p:sp>
      <p:sp>
        <p:nvSpPr>
          <p:cNvPr id="3" name="Rectangle 2">
            <a:extLst>
              <a:ext uri="{FF2B5EF4-FFF2-40B4-BE49-F238E27FC236}">
                <a16:creationId xmlns:a16="http://schemas.microsoft.com/office/drawing/2014/main" id="{919F71D3-1636-81F6-4837-598D89EB9BE5}"/>
              </a:ext>
            </a:extLst>
          </p:cNvPr>
          <p:cNvSpPr/>
          <p:nvPr/>
        </p:nvSpPr>
        <p:spPr>
          <a:xfrm>
            <a:off x="2690716" y="1060287"/>
            <a:ext cx="3762569" cy="923330"/>
          </a:xfrm>
          <a:prstGeom prst="rect">
            <a:avLst/>
          </a:prstGeom>
          <a:noFill/>
          <a:ln>
            <a:solidFill>
              <a:schemeClr val="tx1"/>
            </a:solidFill>
          </a:ln>
        </p:spPr>
        <p:txBody>
          <a:bodyPr wrap="none" lIns="91440" tIns="45720" rIns="91440" bIns="45720">
            <a:spAutoFit/>
          </a:bodyPr>
          <a:lstStyle/>
          <a:p>
            <a:pPr algn="ctr"/>
            <a:r>
              <a:rPr lang="en-US" sz="5400" b="1" cap="none" spc="0" dirty="0">
                <a:ln w="22225">
                  <a:solidFill>
                    <a:schemeClr val="accent2"/>
                  </a:solidFill>
                  <a:prstDash val="solid"/>
                </a:ln>
                <a:solidFill>
                  <a:srgbClr val="FF0000"/>
                </a:solidFill>
                <a:effectLst/>
                <a:latin typeface="Impact" panose="020B0806030902050204" pitchFamily="34" charset="0"/>
              </a:rPr>
              <a:t>Random Fun</a:t>
            </a:r>
            <a:endParaRPr lang="en-US" sz="5400" b="1" cap="none" spc="0" dirty="0">
              <a:ln w="22225">
                <a:solidFill>
                  <a:schemeClr val="accent2"/>
                </a:solidFill>
                <a:prstDash val="solid"/>
              </a:ln>
              <a:solidFill>
                <a:srgbClr val="FF0000"/>
              </a:solidFill>
              <a:effectLst/>
            </a:endParaRPr>
          </a:p>
        </p:txBody>
      </p:sp>
    </p:spTree>
    <p:extLst>
      <p:ext uri="{BB962C8B-B14F-4D97-AF65-F5344CB8AC3E}">
        <p14:creationId xmlns:p14="http://schemas.microsoft.com/office/powerpoint/2010/main" val="1339110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A90BF-2059-B64E-D328-29272927310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588E54-826C-3CE1-7C08-FF5075F6F711}"/>
              </a:ext>
            </a:extLst>
          </p:cNvPr>
          <p:cNvSpPr txBox="1">
            <a:spLocks noGrp="1"/>
          </p:cNvSpPr>
          <p:nvPr>
            <p:ph type="title"/>
          </p:nvPr>
        </p:nvSpPr>
        <p:spPr>
          <a:xfrm>
            <a:off x="438150" y="1021332"/>
            <a:ext cx="8267700" cy="538609"/>
          </a:xfrm>
          <a:prstGeom prst="rect">
            <a:avLst/>
          </a:prstGeom>
          <a:noFill/>
        </p:spPr>
        <p:txBody>
          <a:bodyPr wrap="square">
            <a:spAutoFit/>
          </a:bodyPr>
          <a:lstStyle/>
          <a:p>
            <a:r>
              <a:rPr lang="en-US" sz="2900" dirty="0">
                <a:latin typeface="Impact" panose="020B0806030902050204" pitchFamily="34" charset="0"/>
              </a:rPr>
              <a:t>…Like DLP testing! </a:t>
            </a:r>
            <a:endParaRPr sz="2900" dirty="0">
              <a:latin typeface="Impact" panose="020B0806030902050204" pitchFamily="34" charset="0"/>
            </a:endParaRPr>
          </a:p>
        </p:txBody>
      </p:sp>
      <p:sp>
        <p:nvSpPr>
          <p:cNvPr id="5" name="TextBox 4">
            <a:extLst>
              <a:ext uri="{FF2B5EF4-FFF2-40B4-BE49-F238E27FC236}">
                <a16:creationId xmlns:a16="http://schemas.microsoft.com/office/drawing/2014/main" id="{C2C1A071-BC78-D5F1-FD0C-BC1CFB1064F9}"/>
              </a:ext>
            </a:extLst>
          </p:cNvPr>
          <p:cNvSpPr txBox="1"/>
          <p:nvPr/>
        </p:nvSpPr>
        <p:spPr>
          <a:xfrm>
            <a:off x="914400" y="2377470"/>
            <a:ext cx="7315200" cy="2677656"/>
          </a:xfrm>
          <a:prstGeom prst="rect">
            <a:avLst/>
          </a:prstGeom>
          <a:noFill/>
        </p:spPr>
        <p:txBody>
          <a:bodyPr wrap="square" rtlCol="0">
            <a:spAutoFit/>
          </a:bodyPr>
          <a:lstStyle/>
          <a:p>
            <a:r>
              <a:rPr lang="en-US" sz="2400" dirty="0"/>
              <a:t>Incorporate humor into other alerts. </a:t>
            </a:r>
          </a:p>
          <a:p>
            <a:endParaRPr lang="en-US" sz="2400" dirty="0"/>
          </a:p>
          <a:p>
            <a:r>
              <a:rPr lang="en-US" sz="2400" dirty="0"/>
              <a:t>As they trigger, it makes a difference.</a:t>
            </a:r>
          </a:p>
          <a:p>
            <a:endParaRPr lang="en-US" sz="2400" dirty="0"/>
          </a:p>
          <a:p>
            <a:r>
              <a:rPr lang="en-US" sz="2400" dirty="0"/>
              <a:t>• Highlights gaps in DLP configurations.</a:t>
            </a:r>
          </a:p>
          <a:p>
            <a:r>
              <a:rPr lang="en-US" sz="2400" dirty="0"/>
              <a:t>• Reinforces the need to test filters with creative, low-risk payloads. </a:t>
            </a:r>
          </a:p>
        </p:txBody>
      </p:sp>
    </p:spTree>
    <p:extLst>
      <p:ext uri="{BB962C8B-B14F-4D97-AF65-F5344CB8AC3E}">
        <p14:creationId xmlns:p14="http://schemas.microsoft.com/office/powerpoint/2010/main" val="516600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7142-F7F6-C028-7020-69F424BACD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75D070-661D-DF67-84C9-37A5DDCBB854}"/>
              </a:ext>
            </a:extLst>
          </p:cNvPr>
          <p:cNvSpPr txBox="1">
            <a:spLocks noGrp="1"/>
          </p:cNvSpPr>
          <p:nvPr>
            <p:ph type="title"/>
          </p:nvPr>
        </p:nvSpPr>
        <p:spPr>
          <a:xfrm>
            <a:off x="438150" y="-288191"/>
            <a:ext cx="8267700" cy="2123658"/>
          </a:xfrm>
          <a:prstGeom prst="rect">
            <a:avLst/>
          </a:prstGeom>
          <a:noFill/>
        </p:spPr>
        <p:txBody>
          <a:bodyPr wrap="square">
            <a:spAutoFit/>
          </a:bodyPr>
          <a:lstStyle/>
          <a:p>
            <a:br>
              <a:rPr lang="en-US" dirty="0"/>
            </a:br>
            <a:r>
              <a:rPr lang="en-US" dirty="0">
                <a:latin typeface="Impact" panose="020B0806030902050204" pitchFamily="34" charset="0"/>
              </a:rPr>
              <a:t>“Smurfitis” DLP Testing</a:t>
            </a:r>
            <a:br>
              <a:rPr lang="en-US" dirty="0">
                <a:latin typeface="Impact" panose="020B0806030902050204" pitchFamily="34" charset="0"/>
              </a:rPr>
            </a:br>
            <a:r>
              <a:rPr lang="en-US" dirty="0">
                <a:latin typeface="Impact" panose="020B0806030902050204" pitchFamily="34" charset="0"/>
              </a:rPr>
              <a:t>Fake PHI</a:t>
            </a:r>
            <a:endParaRPr dirty="0">
              <a:latin typeface="Impact" panose="020B0806030902050204" pitchFamily="34" charset="0"/>
            </a:endParaRPr>
          </a:p>
        </p:txBody>
      </p:sp>
      <p:pic>
        <p:nvPicPr>
          <p:cNvPr id="3" name="Picture 2">
            <a:extLst>
              <a:ext uri="{FF2B5EF4-FFF2-40B4-BE49-F238E27FC236}">
                <a16:creationId xmlns:a16="http://schemas.microsoft.com/office/drawing/2014/main" id="{7C05F314-DDE0-52DE-007C-B663C2972DA1}"/>
              </a:ext>
            </a:extLst>
          </p:cNvPr>
          <p:cNvPicPr>
            <a:picLocks noChangeAspect="1"/>
          </p:cNvPicPr>
          <p:nvPr/>
        </p:nvPicPr>
        <p:blipFill>
          <a:blip r:embed="rId3"/>
          <a:stretch>
            <a:fillRect/>
          </a:stretch>
        </p:blipFill>
        <p:spPr>
          <a:xfrm>
            <a:off x="303835" y="1926746"/>
            <a:ext cx="8537532" cy="2205416"/>
          </a:xfrm>
          <a:prstGeom prst="rect">
            <a:avLst/>
          </a:prstGeom>
        </p:spPr>
      </p:pic>
    </p:spTree>
    <p:extLst>
      <p:ext uri="{BB962C8B-B14F-4D97-AF65-F5344CB8AC3E}">
        <p14:creationId xmlns:p14="http://schemas.microsoft.com/office/powerpoint/2010/main" val="3796795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FFC21-580B-FDA0-9BC3-89A87D8E6E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01774CC-6934-392A-6ABF-DBF95A60978D}"/>
              </a:ext>
            </a:extLst>
          </p:cNvPr>
          <p:cNvSpPr txBox="1">
            <a:spLocks noGrp="1"/>
          </p:cNvSpPr>
          <p:nvPr>
            <p:ph type="title"/>
          </p:nvPr>
        </p:nvSpPr>
        <p:spPr>
          <a:xfrm>
            <a:off x="438150" y="50363"/>
            <a:ext cx="8267700" cy="1446550"/>
          </a:xfrm>
          <a:prstGeom prst="rect">
            <a:avLst/>
          </a:prstGeom>
          <a:noFill/>
        </p:spPr>
        <p:txBody>
          <a:bodyPr wrap="square">
            <a:spAutoFit/>
          </a:bodyPr>
          <a:lstStyle/>
          <a:p>
            <a:br>
              <a:rPr lang="en-US" dirty="0"/>
            </a:br>
            <a:r>
              <a:rPr lang="en-US" u="sng" dirty="0">
                <a:latin typeface="Impact" panose="020B0806030902050204" pitchFamily="34" charset="0"/>
              </a:rPr>
              <a:t>It tripped the PHI alerts </a:t>
            </a:r>
            <a:endParaRPr u="sng" dirty="0">
              <a:latin typeface="Impact" panose="020B0806030902050204" pitchFamily="34" charset="0"/>
            </a:endParaRPr>
          </a:p>
        </p:txBody>
      </p:sp>
      <p:pic>
        <p:nvPicPr>
          <p:cNvPr id="2" name="Picture 1">
            <a:extLst>
              <a:ext uri="{FF2B5EF4-FFF2-40B4-BE49-F238E27FC236}">
                <a16:creationId xmlns:a16="http://schemas.microsoft.com/office/drawing/2014/main" id="{603B0AAD-4E41-1E94-4D63-D53ACD418276}"/>
              </a:ext>
            </a:extLst>
          </p:cNvPr>
          <p:cNvPicPr>
            <a:picLocks noChangeAspect="1"/>
          </p:cNvPicPr>
          <p:nvPr/>
        </p:nvPicPr>
        <p:blipFill>
          <a:blip r:embed="rId3"/>
          <a:stretch>
            <a:fillRect/>
          </a:stretch>
        </p:blipFill>
        <p:spPr>
          <a:xfrm>
            <a:off x="438150" y="2539018"/>
            <a:ext cx="8411978" cy="1779964"/>
          </a:xfrm>
          <a:prstGeom prst="rect">
            <a:avLst/>
          </a:prstGeom>
        </p:spPr>
      </p:pic>
    </p:spTree>
    <p:extLst>
      <p:ext uri="{BB962C8B-B14F-4D97-AF65-F5344CB8AC3E}">
        <p14:creationId xmlns:p14="http://schemas.microsoft.com/office/powerpoint/2010/main" val="2917576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5403"/>
            <a:ext cx="8229600" cy="1143000"/>
          </a:xfrm>
        </p:spPr>
        <p:txBody>
          <a:bodyPr>
            <a:normAutofit fontScale="90000"/>
          </a:bodyPr>
          <a:lstStyle/>
          <a:p>
            <a:r>
              <a:rPr lang="en-US" sz="4900" dirty="0">
                <a:latin typeface="Impact" panose="020B0806030902050204" pitchFamily="34" charset="0"/>
              </a:rPr>
              <a:t>I had fun setting up some bait for a virtual disc detection alert while securing e-mail</a:t>
            </a:r>
            <a:endParaRPr lang="en-US" dirty="0"/>
          </a:p>
        </p:txBody>
      </p:sp>
      <p:pic>
        <p:nvPicPr>
          <p:cNvPr id="4" name="Picture 3" descr="A screenshot of a computer&#10;&#10;Description automatically generated">
            <a:extLst>
              <a:ext uri="{FF2B5EF4-FFF2-40B4-BE49-F238E27FC236}">
                <a16:creationId xmlns:a16="http://schemas.microsoft.com/office/drawing/2014/main" id="{08509228-3C52-46B2-9A25-E494A8A853A3}"/>
              </a:ext>
            </a:extLst>
          </p:cNvPr>
          <p:cNvPicPr>
            <a:picLocks noChangeAspect="1"/>
          </p:cNvPicPr>
          <p:nvPr/>
        </p:nvPicPr>
        <p:blipFill>
          <a:blip r:embed="rId3"/>
          <a:stretch>
            <a:fillRect/>
          </a:stretch>
        </p:blipFill>
        <p:spPr>
          <a:xfrm>
            <a:off x="596096" y="3181653"/>
            <a:ext cx="8229600" cy="240404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816"/>
            <a:ext cx="8229600" cy="1143000"/>
          </a:xfrm>
        </p:spPr>
        <p:txBody>
          <a:bodyPr>
            <a:normAutofit fontScale="90000"/>
          </a:bodyPr>
          <a:lstStyle/>
          <a:p>
            <a:r>
              <a:rPr lang="en-US" u="sng" dirty="0">
                <a:latin typeface="Impact" panose="020B0806030902050204" pitchFamily="34" charset="0"/>
              </a:rPr>
              <a:t>Lessons Learned </a:t>
            </a:r>
            <a:br>
              <a:rPr lang="en-US" u="sng" dirty="0">
                <a:latin typeface="Impact" panose="020B0806030902050204" pitchFamily="34" charset="0"/>
              </a:rPr>
            </a:br>
            <a:r>
              <a:rPr lang="en-US" u="sng" dirty="0">
                <a:latin typeface="Impact" panose="020B0806030902050204" pitchFamily="34" charset="0"/>
              </a:rPr>
              <a:t>from simple random methods</a:t>
            </a:r>
            <a:endParaRPr u="sng" dirty="0">
              <a:latin typeface="Impact" panose="020B0806030902050204" pitchFamily="34" charset="0"/>
            </a:endParaRPr>
          </a:p>
        </p:txBody>
      </p:sp>
      <p:sp>
        <p:nvSpPr>
          <p:cNvPr id="3" name="TextBox 2"/>
          <p:cNvSpPr txBox="1"/>
          <p:nvPr/>
        </p:nvSpPr>
        <p:spPr>
          <a:xfrm>
            <a:off x="827375" y="609600"/>
            <a:ext cx="237566" cy="369332"/>
          </a:xfrm>
          <a:prstGeom prst="rect">
            <a:avLst/>
          </a:prstGeom>
          <a:noFill/>
        </p:spPr>
        <p:txBody>
          <a:bodyPr wrap="none">
            <a:spAutoFit/>
          </a:bodyPr>
          <a:lstStyle/>
          <a:p>
            <a:r>
              <a:rPr dirty="0"/>
              <a:t> </a:t>
            </a:r>
          </a:p>
        </p:txBody>
      </p:sp>
      <p:sp>
        <p:nvSpPr>
          <p:cNvPr id="4" name="TextBox 3"/>
          <p:cNvSpPr txBox="1"/>
          <p:nvPr/>
        </p:nvSpPr>
        <p:spPr>
          <a:xfrm>
            <a:off x="929217" y="2006918"/>
            <a:ext cx="7285566" cy="3877985"/>
          </a:xfrm>
          <a:prstGeom prst="rect">
            <a:avLst/>
          </a:prstGeom>
          <a:noFill/>
        </p:spPr>
        <p:txBody>
          <a:bodyPr wrap="square">
            <a:spAutoFit/>
          </a:bodyPr>
          <a:lstStyle/>
          <a:p>
            <a:r>
              <a:rPr sz="1900" b="1" i="1" u="sng" dirty="0"/>
              <a:t>A</a:t>
            </a:r>
            <a:r>
              <a:rPr lang="en-US" sz="1900" b="1" i="1" u="sng" dirty="0"/>
              <a:t>:</a:t>
            </a:r>
            <a:endParaRPr lang="en-US" sz="1900" u="sng" dirty="0"/>
          </a:p>
          <a:p>
            <a:pPr marL="285750" indent="-285750">
              <a:buFontTx/>
              <a:buChar char="-"/>
            </a:pPr>
            <a:r>
              <a:rPr lang="en-US" sz="1900" dirty="0"/>
              <a:t>Threat Detection improved</a:t>
            </a:r>
          </a:p>
          <a:p>
            <a:pPr marL="285750" indent="-285750">
              <a:buFontTx/>
              <a:buChar char="-"/>
            </a:pPr>
            <a:r>
              <a:rPr lang="en-US" sz="1900" dirty="0"/>
              <a:t>A</a:t>
            </a:r>
            <a:r>
              <a:rPr sz="1900" dirty="0"/>
              <a:t>lert</a:t>
            </a:r>
            <a:r>
              <a:rPr lang="en-US" sz="1900" dirty="0"/>
              <a:t>s </a:t>
            </a:r>
            <a:r>
              <a:rPr sz="1900" dirty="0"/>
              <a:t>response </a:t>
            </a:r>
            <a:r>
              <a:rPr lang="en-US" sz="1900" dirty="0"/>
              <a:t>improved</a:t>
            </a:r>
          </a:p>
          <a:p>
            <a:pPr marL="285750" indent="-285750">
              <a:buFontTx/>
              <a:buChar char="-"/>
            </a:pPr>
            <a:r>
              <a:rPr lang="en-US" sz="1900" dirty="0"/>
              <a:t>E</a:t>
            </a:r>
            <a:r>
              <a:rPr sz="1900" dirty="0"/>
              <a:t>xposed areas where vendor improvement was needed</a:t>
            </a:r>
          </a:p>
          <a:p>
            <a:endParaRPr sz="1900" dirty="0"/>
          </a:p>
          <a:p>
            <a:r>
              <a:rPr sz="1900" b="1" u="sng" dirty="0"/>
              <a:t>B</a:t>
            </a:r>
            <a:r>
              <a:rPr lang="en-US" sz="1900" b="1" u="sng" dirty="0"/>
              <a:t>:</a:t>
            </a:r>
            <a:r>
              <a:rPr sz="1900" dirty="0"/>
              <a:t> </a:t>
            </a:r>
            <a:r>
              <a:rPr lang="en-US" sz="1900" dirty="0"/>
              <a:t>Makes</a:t>
            </a:r>
            <a:r>
              <a:rPr sz="1900" dirty="0"/>
              <a:t> it fun for already fatigued </a:t>
            </a:r>
            <a:r>
              <a:rPr lang="en-US" sz="1900" dirty="0"/>
              <a:t>teams.</a:t>
            </a:r>
            <a:endParaRPr sz="1900" dirty="0"/>
          </a:p>
          <a:p>
            <a:endParaRPr sz="1900" dirty="0"/>
          </a:p>
          <a:p>
            <a:r>
              <a:rPr sz="1900" b="1" u="sng" dirty="0"/>
              <a:t>C:</a:t>
            </a:r>
            <a:r>
              <a:rPr sz="1900" b="1" dirty="0"/>
              <a:t> </a:t>
            </a:r>
            <a:r>
              <a:rPr lang="en-US" sz="1900" dirty="0"/>
              <a:t>Allowed </a:t>
            </a:r>
            <a:r>
              <a:rPr sz="1900" dirty="0"/>
              <a:t>me to get a good grasp with </a:t>
            </a:r>
            <a:r>
              <a:rPr lang="en-US" sz="1900" dirty="0"/>
              <a:t>a</a:t>
            </a:r>
            <a:r>
              <a:rPr sz="1900" dirty="0"/>
              <a:t> new team of their knowledge and skill-sets.</a:t>
            </a:r>
            <a:r>
              <a:rPr lang="en-US" sz="1900" dirty="0"/>
              <a:t> </a:t>
            </a:r>
          </a:p>
          <a:p>
            <a:endParaRPr lang="en-US" sz="1900" dirty="0"/>
          </a:p>
          <a:p>
            <a:r>
              <a:rPr lang="en-US" sz="1900" b="1" u="sng" dirty="0"/>
              <a:t>D:</a:t>
            </a:r>
            <a:r>
              <a:rPr lang="en-US" sz="1900" b="1" dirty="0"/>
              <a:t> </a:t>
            </a:r>
            <a:r>
              <a:rPr lang="en-US" sz="1900" dirty="0"/>
              <a:t>Engages the new team and often incentivizes them to learn new skills.</a:t>
            </a:r>
            <a:endParaRPr sz="1900" dirty="0"/>
          </a:p>
          <a:p>
            <a:endParaRPr dirty="0"/>
          </a:p>
        </p:txBody>
      </p:sp>
      <p:sp>
        <p:nvSpPr>
          <p:cNvPr id="6" name="TextBox 5">
            <a:extLst>
              <a:ext uri="{FF2B5EF4-FFF2-40B4-BE49-F238E27FC236}">
                <a16:creationId xmlns:a16="http://schemas.microsoft.com/office/drawing/2014/main" id="{EA13715E-FF02-49C0-04AC-9975AE77E568}"/>
              </a:ext>
            </a:extLst>
          </p:cNvPr>
          <p:cNvSpPr txBox="1"/>
          <p:nvPr/>
        </p:nvSpPr>
        <p:spPr>
          <a:xfrm>
            <a:off x="946158" y="5848290"/>
            <a:ext cx="7285566" cy="400110"/>
          </a:xfrm>
          <a:prstGeom prst="rect">
            <a:avLst/>
          </a:prstGeom>
          <a:noFill/>
        </p:spPr>
        <p:txBody>
          <a:bodyPr wrap="square" rtlCol="0">
            <a:spAutoFit/>
          </a:bodyPr>
          <a:lstStyle/>
          <a:p>
            <a:r>
              <a:rPr lang="en-US" sz="2000" b="1" i="1" dirty="0"/>
              <a:t>Overall, the greatest reward is building a culture of engagement!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4500"/>
            <a:ext cx="8229600" cy="1143000"/>
          </a:xfrm>
        </p:spPr>
        <p:txBody>
          <a:bodyPr>
            <a:normAutofit fontScale="90000"/>
          </a:bodyPr>
          <a:lstStyle/>
          <a:p>
            <a:r>
              <a:rPr lang="en-US" dirty="0">
                <a:latin typeface="Impact" panose="020B0806030902050204" pitchFamily="34" charset="0"/>
              </a:rPr>
              <a:t>Kicking it up a notch! </a:t>
            </a:r>
            <a:br>
              <a:rPr lang="en-US" dirty="0"/>
            </a:br>
            <a:endParaRPr dirty="0"/>
          </a:p>
        </p:txBody>
      </p:sp>
      <p:sp>
        <p:nvSpPr>
          <p:cNvPr id="4" name="TextBox 3"/>
          <p:cNvSpPr txBox="1"/>
          <p:nvPr/>
        </p:nvSpPr>
        <p:spPr>
          <a:xfrm>
            <a:off x="1062567" y="1587500"/>
            <a:ext cx="7018866" cy="646331"/>
          </a:xfrm>
          <a:prstGeom prst="rect">
            <a:avLst/>
          </a:prstGeom>
          <a:noFill/>
        </p:spPr>
        <p:txBody>
          <a:bodyPr wrap="square">
            <a:spAutoFit/>
          </a:bodyPr>
          <a:lstStyle/>
          <a:p>
            <a:r>
              <a:rPr dirty="0"/>
              <a:t>When developing a game plan to incrementally test ransomware behavior, I </a:t>
            </a:r>
            <a:r>
              <a:rPr lang="en-US" dirty="0"/>
              <a:t>began </a:t>
            </a:r>
            <a:r>
              <a:rPr dirty="0"/>
              <a:t>appl</a:t>
            </a:r>
            <a:r>
              <a:rPr lang="en-US" dirty="0"/>
              <a:t>ying</a:t>
            </a:r>
            <a:r>
              <a:rPr dirty="0"/>
              <a:t> the same tactic.  </a:t>
            </a:r>
          </a:p>
        </p:txBody>
      </p:sp>
      <p:pic>
        <p:nvPicPr>
          <p:cNvPr id="6" name="Picture 5">
            <a:extLst>
              <a:ext uri="{FF2B5EF4-FFF2-40B4-BE49-F238E27FC236}">
                <a16:creationId xmlns:a16="http://schemas.microsoft.com/office/drawing/2014/main" id="{C684E79C-8026-958D-AF92-8912EF564595}"/>
              </a:ext>
            </a:extLst>
          </p:cNvPr>
          <p:cNvPicPr>
            <a:picLocks noChangeAspect="1"/>
          </p:cNvPicPr>
          <p:nvPr/>
        </p:nvPicPr>
        <p:blipFill>
          <a:blip r:embed="rId3"/>
          <a:stretch>
            <a:fillRect/>
          </a:stretch>
        </p:blipFill>
        <p:spPr>
          <a:xfrm>
            <a:off x="1795462" y="2730500"/>
            <a:ext cx="5553075" cy="36768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9070"/>
            <a:ext cx="8229600" cy="1143000"/>
          </a:xfrm>
        </p:spPr>
        <p:txBody>
          <a:bodyPr>
            <a:normAutofit fontScale="90000"/>
          </a:bodyPr>
          <a:lstStyle/>
          <a:p>
            <a:r>
              <a:rPr lang="en-US" u="sng" dirty="0">
                <a:latin typeface="Impact" panose="020B0806030902050204" pitchFamily="34" charset="0"/>
              </a:rPr>
              <a:t>Emulation Methods - Ransomware</a:t>
            </a:r>
            <a:br>
              <a:rPr lang="en-US" u="sng" dirty="0"/>
            </a:br>
            <a:endParaRPr u="sng" dirty="0"/>
          </a:p>
        </p:txBody>
      </p:sp>
      <p:sp>
        <p:nvSpPr>
          <p:cNvPr id="4" name="TextBox 3"/>
          <p:cNvSpPr txBox="1"/>
          <p:nvPr/>
        </p:nvSpPr>
        <p:spPr>
          <a:xfrm>
            <a:off x="1042910" y="1218284"/>
            <a:ext cx="6842760" cy="3046988"/>
          </a:xfrm>
          <a:prstGeom prst="rect">
            <a:avLst/>
          </a:prstGeom>
          <a:noFill/>
        </p:spPr>
        <p:txBody>
          <a:bodyPr wrap="square">
            <a:spAutoFit/>
          </a:bodyPr>
          <a:lstStyle/>
          <a:p>
            <a:endParaRPr sz="3200" dirty="0"/>
          </a:p>
          <a:p>
            <a:r>
              <a:rPr sz="3200" dirty="0"/>
              <a:t>Generate thousands of files in</a:t>
            </a:r>
            <a:r>
              <a:rPr lang="en-US" sz="3200" dirty="0"/>
              <a:t> </a:t>
            </a:r>
            <a:r>
              <a:rPr sz="3200" dirty="0"/>
              <a:t>directories loaded with space cat memes, because how doesn’t love cats, …and space</a:t>
            </a:r>
          </a:p>
          <a:p>
            <a:endParaRPr sz="3200" dirty="0"/>
          </a:p>
        </p:txBody>
      </p:sp>
    </p:spTree>
    <p:extLst>
      <p:ext uri="{BB962C8B-B14F-4D97-AF65-F5344CB8AC3E}">
        <p14:creationId xmlns:p14="http://schemas.microsoft.com/office/powerpoint/2010/main" val="571485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9070"/>
            <a:ext cx="8229600" cy="1143000"/>
          </a:xfrm>
        </p:spPr>
        <p:txBody>
          <a:bodyPr>
            <a:normAutofit fontScale="90000"/>
          </a:bodyPr>
          <a:lstStyle/>
          <a:p>
            <a:r>
              <a:rPr lang="en-US" u="sng" dirty="0">
                <a:latin typeface="Impact" panose="020B0806030902050204" pitchFamily="34" charset="0"/>
              </a:rPr>
              <a:t>Emulation Methods - Ransomware</a:t>
            </a:r>
            <a:br>
              <a:rPr lang="en-US" u="sng" dirty="0"/>
            </a:br>
            <a:endParaRPr u="sng" dirty="0"/>
          </a:p>
        </p:txBody>
      </p:sp>
      <p:sp>
        <p:nvSpPr>
          <p:cNvPr id="4" name="TextBox 3"/>
          <p:cNvSpPr txBox="1"/>
          <p:nvPr/>
        </p:nvSpPr>
        <p:spPr>
          <a:xfrm>
            <a:off x="1042910" y="1218284"/>
            <a:ext cx="6842760" cy="2554545"/>
          </a:xfrm>
          <a:prstGeom prst="rect">
            <a:avLst/>
          </a:prstGeom>
          <a:noFill/>
        </p:spPr>
        <p:txBody>
          <a:bodyPr wrap="square">
            <a:spAutoFit/>
          </a:bodyPr>
          <a:lstStyle/>
          <a:p>
            <a:endParaRPr sz="3200" dirty="0"/>
          </a:p>
          <a:p>
            <a:r>
              <a:rPr sz="3200" dirty="0"/>
              <a:t>Encrypt these files and rename them with a ".CRYPTO" extension, but also with another extension, like .ELMERFUDDHADASURPRISINGLYHIIQ.</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3220"/>
            <a:ext cx="8229600" cy="1143000"/>
          </a:xfrm>
        </p:spPr>
        <p:txBody>
          <a:bodyPr>
            <a:normAutofit fontScale="90000"/>
          </a:bodyPr>
          <a:lstStyle/>
          <a:p>
            <a:r>
              <a:rPr lang="en-US" dirty="0"/>
              <a:t>Yep, this is my 1st talk.. Ever. </a:t>
            </a:r>
            <a:br>
              <a:rPr lang="en-US" dirty="0"/>
            </a:br>
            <a:endParaRPr dirty="0"/>
          </a:p>
        </p:txBody>
      </p:sp>
      <p:sp>
        <p:nvSpPr>
          <p:cNvPr id="4" name="TextBox 3"/>
          <p:cNvSpPr txBox="1"/>
          <p:nvPr/>
        </p:nvSpPr>
        <p:spPr>
          <a:xfrm>
            <a:off x="479598" y="1646842"/>
            <a:ext cx="2769412" cy="646331"/>
          </a:xfrm>
          <a:prstGeom prst="rect">
            <a:avLst/>
          </a:prstGeom>
          <a:noFill/>
        </p:spPr>
        <p:txBody>
          <a:bodyPr wrap="none">
            <a:spAutoFit/>
          </a:bodyPr>
          <a:lstStyle/>
          <a:p>
            <a:r>
              <a:rPr dirty="0"/>
              <a:t>This WILL be awkward </a:t>
            </a:r>
            <a:r>
              <a:rPr lang="en-US" dirty="0"/>
              <a:t>AF</a:t>
            </a:r>
            <a:r>
              <a:rPr dirty="0"/>
              <a:t> …</a:t>
            </a:r>
          </a:p>
          <a:p>
            <a:endParaRPr dirty="0"/>
          </a:p>
        </p:txBody>
      </p:sp>
      <p:pic>
        <p:nvPicPr>
          <p:cNvPr id="5" name="Picture 4">
            <a:extLst>
              <a:ext uri="{FF2B5EF4-FFF2-40B4-BE49-F238E27FC236}">
                <a16:creationId xmlns:a16="http://schemas.microsoft.com/office/drawing/2014/main" id="{E7688F6E-26D0-A8E2-9968-9DC6F546C475}"/>
              </a:ext>
            </a:extLst>
          </p:cNvPr>
          <p:cNvPicPr>
            <a:picLocks noChangeAspect="1"/>
          </p:cNvPicPr>
          <p:nvPr/>
        </p:nvPicPr>
        <p:blipFill>
          <a:blip r:embed="rId3"/>
          <a:stretch>
            <a:fillRect/>
          </a:stretch>
        </p:blipFill>
        <p:spPr>
          <a:xfrm>
            <a:off x="3321685" y="2672080"/>
            <a:ext cx="2500630" cy="333417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9070"/>
            <a:ext cx="8229600" cy="1143000"/>
          </a:xfrm>
        </p:spPr>
        <p:txBody>
          <a:bodyPr>
            <a:normAutofit fontScale="90000"/>
          </a:bodyPr>
          <a:lstStyle/>
          <a:p>
            <a:r>
              <a:rPr lang="en-US" u="sng" dirty="0">
                <a:latin typeface="Impact" panose="020B0806030902050204" pitchFamily="34" charset="0"/>
              </a:rPr>
              <a:t>Emulation Methods - Ransomware</a:t>
            </a:r>
            <a:br>
              <a:rPr lang="en-US" u="sng" dirty="0"/>
            </a:br>
            <a:endParaRPr u="sng" dirty="0"/>
          </a:p>
        </p:txBody>
      </p:sp>
      <p:sp>
        <p:nvSpPr>
          <p:cNvPr id="4" name="TextBox 3"/>
          <p:cNvSpPr txBox="1"/>
          <p:nvPr/>
        </p:nvSpPr>
        <p:spPr>
          <a:xfrm>
            <a:off x="1042910" y="1218284"/>
            <a:ext cx="6842760" cy="3046988"/>
          </a:xfrm>
          <a:prstGeom prst="rect">
            <a:avLst/>
          </a:prstGeom>
          <a:noFill/>
        </p:spPr>
        <p:txBody>
          <a:bodyPr wrap="square">
            <a:spAutoFit/>
          </a:bodyPr>
          <a:lstStyle/>
          <a:p>
            <a:endParaRPr sz="3200" dirty="0"/>
          </a:p>
          <a:p>
            <a:r>
              <a:rPr sz="3200" dirty="0"/>
              <a:t>Delete the originals and drop a fake "README_DECRYPT.txt" ransom note, but make it obscenely long that reads like a choose your own adventure book with memes.</a:t>
            </a:r>
          </a:p>
        </p:txBody>
      </p:sp>
    </p:spTree>
    <p:extLst>
      <p:ext uri="{BB962C8B-B14F-4D97-AF65-F5344CB8AC3E}">
        <p14:creationId xmlns:p14="http://schemas.microsoft.com/office/powerpoint/2010/main" val="2935964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Impact" panose="020B0806030902050204" pitchFamily="34" charset="0"/>
              </a:rPr>
              <a:t>Kitten Meme Ransomware: </a:t>
            </a:r>
            <a:endParaRPr sz="4000" dirty="0">
              <a:latin typeface="Impact" panose="020B0806030902050204" pitchFamily="34" charset="0"/>
            </a:endParaRPr>
          </a:p>
        </p:txBody>
      </p:sp>
      <p:sp>
        <p:nvSpPr>
          <p:cNvPr id="3" name="TextBox 2"/>
          <p:cNvSpPr txBox="1"/>
          <p:nvPr/>
        </p:nvSpPr>
        <p:spPr>
          <a:xfrm>
            <a:off x="273666" y="1930400"/>
            <a:ext cx="8596668" cy="1320800"/>
          </a:xfrm>
          <a:prstGeom prst="rect">
            <a:avLst/>
          </a:prstGeom>
          <a:noFill/>
        </p:spPr>
        <p:txBody>
          <a:bodyPr wrap="none">
            <a:spAutoFit/>
          </a:bodyPr>
          <a:lstStyle/>
          <a:p>
            <a:endParaRPr/>
          </a:p>
        </p:txBody>
      </p:sp>
      <p:pic>
        <p:nvPicPr>
          <p:cNvPr id="3076" name="Picture 4" descr="A Network of Sorrows: Small Adversaries ...">
            <a:extLst>
              <a:ext uri="{FF2B5EF4-FFF2-40B4-BE49-F238E27FC236}">
                <a16:creationId xmlns:a16="http://schemas.microsoft.com/office/drawing/2014/main" id="{70C24418-27E7-733F-3191-3F0EF614A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738" y="1708150"/>
            <a:ext cx="5492523" cy="3086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53BA85-9FF2-E047-784B-48178A55C3D5}"/>
              </a:ext>
            </a:extLst>
          </p:cNvPr>
          <p:cNvSpPr txBox="1"/>
          <p:nvPr/>
        </p:nvSpPr>
        <p:spPr>
          <a:xfrm>
            <a:off x="1932044" y="5457309"/>
            <a:ext cx="5279912" cy="400110"/>
          </a:xfrm>
          <a:prstGeom prst="rect">
            <a:avLst/>
          </a:prstGeom>
          <a:noFill/>
        </p:spPr>
        <p:txBody>
          <a:bodyPr wrap="square" rtlCol="0">
            <a:spAutoFit/>
          </a:bodyPr>
          <a:lstStyle/>
          <a:p>
            <a:pPr algn="ctr"/>
            <a:r>
              <a:rPr lang="en-US" sz="2000" dirty="0"/>
              <a:t>Why are all my TPS reports ending in .Meow?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Impact" panose="020B0806030902050204" pitchFamily="34" charset="0"/>
              </a:rPr>
              <a:t>Rick Roll Ransomware</a:t>
            </a:r>
            <a:endParaRPr sz="4000" dirty="0">
              <a:latin typeface="Impact" panose="020B0806030902050204" pitchFamily="34" charset="0"/>
            </a:endParaRPr>
          </a:p>
        </p:txBody>
      </p:sp>
      <p:sp>
        <p:nvSpPr>
          <p:cNvPr id="3" name="TextBox 2"/>
          <p:cNvSpPr txBox="1"/>
          <p:nvPr/>
        </p:nvSpPr>
        <p:spPr>
          <a:xfrm>
            <a:off x="0" y="4710950"/>
            <a:ext cx="9727809" cy="1707134"/>
          </a:xfrm>
          <a:prstGeom prst="rect">
            <a:avLst/>
          </a:prstGeom>
          <a:noFill/>
        </p:spPr>
        <p:txBody>
          <a:bodyPr wrap="square">
            <a:spAutoFit/>
          </a:bodyPr>
          <a:lstStyle/>
          <a:p>
            <a:endParaRPr/>
          </a:p>
        </p:txBody>
      </p:sp>
      <p:sp>
        <p:nvSpPr>
          <p:cNvPr id="4" name="TextBox 3"/>
          <p:cNvSpPr txBox="1"/>
          <p:nvPr/>
        </p:nvSpPr>
        <p:spPr>
          <a:xfrm>
            <a:off x="841683" y="1612900"/>
            <a:ext cx="7460633" cy="1323439"/>
          </a:xfrm>
          <a:prstGeom prst="rect">
            <a:avLst/>
          </a:prstGeom>
          <a:noFill/>
        </p:spPr>
        <p:txBody>
          <a:bodyPr wrap="square">
            <a:spAutoFit/>
          </a:bodyPr>
          <a:lstStyle/>
          <a:p>
            <a:r>
              <a:rPr lang="en-US" sz="2000" dirty="0"/>
              <a:t>Encrypt files and replace them with a ransom note containing lyrics from 'Never </a:t>
            </a:r>
            <a:r>
              <a:rPr lang="en-US" sz="2000" dirty="0" err="1"/>
              <a:t>Gonna</a:t>
            </a:r>
            <a:r>
              <a:rPr lang="en-US" sz="2000" dirty="0"/>
              <a:t> Give You Up'.</a:t>
            </a:r>
          </a:p>
          <a:p>
            <a:endParaRPr lang="en-US" sz="2000" dirty="0"/>
          </a:p>
          <a:p>
            <a:r>
              <a:rPr lang="en-US" sz="2000" dirty="0"/>
              <a:t>Test SOC recognition of unconventional ransom notes.</a:t>
            </a:r>
            <a:endParaRPr sz="2000" dirty="0"/>
          </a:p>
        </p:txBody>
      </p:sp>
      <p:pic>
        <p:nvPicPr>
          <p:cNvPr id="2050" name="Picture 2" descr="Rick Rol GIFs - Find &amp; Share on GIPHY">
            <a:extLst>
              <a:ext uri="{FF2B5EF4-FFF2-40B4-BE49-F238E27FC236}">
                <a16:creationId xmlns:a16="http://schemas.microsoft.com/office/drawing/2014/main" id="{2DCD9004-5488-180D-F248-52B1B30BB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10" y="3203815"/>
            <a:ext cx="4008979" cy="3014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u="sng" dirty="0">
                <a:latin typeface="Impact" panose="020B0806030902050204" pitchFamily="34" charset="0"/>
              </a:rPr>
              <a:t>Lessons Learned</a:t>
            </a:r>
          </a:p>
        </p:txBody>
      </p:sp>
      <p:sp>
        <p:nvSpPr>
          <p:cNvPr id="3" name="Content Placeholder 2"/>
          <p:cNvSpPr>
            <a:spLocks noGrp="1"/>
          </p:cNvSpPr>
          <p:nvPr>
            <p:ph idx="1"/>
          </p:nvPr>
        </p:nvSpPr>
        <p:spPr>
          <a:xfrm>
            <a:off x="187656" y="1417638"/>
            <a:ext cx="8768687" cy="4525963"/>
          </a:xfrm>
        </p:spPr>
        <p:txBody>
          <a:bodyPr>
            <a:normAutofit lnSpcReduction="10000"/>
          </a:bodyPr>
          <a:lstStyle/>
          <a:p>
            <a:pPr marL="0" indent="0">
              <a:buNone/>
            </a:pPr>
            <a:endParaRPr dirty="0"/>
          </a:p>
          <a:p>
            <a:pPr marL="0" indent="0">
              <a:buNone/>
            </a:pPr>
            <a:r>
              <a:rPr dirty="0"/>
              <a:t>- </a:t>
            </a:r>
            <a:r>
              <a:rPr b="1" i="1" dirty="0"/>
              <a:t>Creativity</a:t>
            </a:r>
            <a:r>
              <a:rPr dirty="0"/>
              <a:t> can reveal gaps in detection.</a:t>
            </a:r>
            <a:endParaRPr lang="en-US" dirty="0"/>
          </a:p>
          <a:p>
            <a:pPr marL="0" indent="0">
              <a:buNone/>
            </a:pPr>
            <a:endParaRPr dirty="0"/>
          </a:p>
          <a:p>
            <a:pPr marL="0" indent="0">
              <a:buNone/>
            </a:pPr>
            <a:r>
              <a:rPr dirty="0"/>
              <a:t>- Humor fosters team </a:t>
            </a:r>
            <a:r>
              <a:rPr b="1" i="1" dirty="0"/>
              <a:t>collaboration</a:t>
            </a:r>
            <a:r>
              <a:rPr lang="en-US" b="1" i="1" dirty="0"/>
              <a:t> and building</a:t>
            </a:r>
            <a:r>
              <a:rPr dirty="0"/>
              <a:t>.</a:t>
            </a:r>
            <a:endParaRPr lang="en-US" dirty="0"/>
          </a:p>
          <a:p>
            <a:pPr marL="0" indent="0">
              <a:buNone/>
            </a:pPr>
            <a:endParaRPr dirty="0"/>
          </a:p>
          <a:p>
            <a:pPr marL="0" indent="0">
              <a:buNone/>
            </a:pPr>
            <a:r>
              <a:rPr dirty="0"/>
              <a:t>- </a:t>
            </a:r>
            <a:r>
              <a:rPr b="1" i="1" dirty="0"/>
              <a:t>Incremental testing </a:t>
            </a:r>
            <a:r>
              <a:rPr dirty="0"/>
              <a:t>builds robust SOC</a:t>
            </a:r>
            <a:r>
              <a:rPr lang="en-US" dirty="0"/>
              <a:t> </a:t>
            </a:r>
            <a:r>
              <a:rPr dirty="0"/>
              <a:t>workflows.</a:t>
            </a:r>
            <a:endParaRPr lang="en-US" dirty="0"/>
          </a:p>
          <a:p>
            <a:pPr marL="0" indent="0">
              <a:buNone/>
            </a:pPr>
            <a:endParaRPr lang="en-US" dirty="0"/>
          </a:p>
          <a:p>
            <a:pPr marL="0" indent="0">
              <a:buNone/>
            </a:pPr>
            <a:r>
              <a:rPr lang="en-US" dirty="0"/>
              <a:t>- Boosts </a:t>
            </a:r>
            <a:r>
              <a:rPr lang="en-US" b="1" i="1" dirty="0"/>
              <a:t>morale</a:t>
            </a:r>
            <a:r>
              <a:rPr lang="en-US" dirty="0"/>
              <a:t>. </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17684"/>
          </a:xfrm>
        </p:spPr>
        <p:txBody>
          <a:bodyPr>
            <a:normAutofit/>
          </a:bodyPr>
          <a:lstStyle/>
          <a:p>
            <a:r>
              <a:rPr sz="4000" u="sng" dirty="0">
                <a:latin typeface="Impact" panose="020B0806030902050204" pitchFamily="34" charset="0"/>
              </a:rPr>
              <a:t>Conclusion</a:t>
            </a:r>
          </a:p>
          <a:p>
            <a:endParaRPr dirty="0"/>
          </a:p>
        </p:txBody>
      </p:sp>
      <p:sp>
        <p:nvSpPr>
          <p:cNvPr id="3" name="Content Placeholder 2"/>
          <p:cNvSpPr>
            <a:spLocks noGrp="1"/>
          </p:cNvSpPr>
          <p:nvPr>
            <p:ph idx="1"/>
          </p:nvPr>
        </p:nvSpPr>
        <p:spPr>
          <a:xfrm>
            <a:off x="259307" y="1166018"/>
            <a:ext cx="9416956" cy="4525963"/>
          </a:xfrm>
        </p:spPr>
        <p:txBody>
          <a:bodyPr>
            <a:normAutofit/>
          </a:bodyPr>
          <a:lstStyle/>
          <a:p>
            <a:pPr marL="0" indent="0" algn="ctr">
              <a:buNone/>
            </a:pPr>
            <a:endParaRPr lang="en-US" dirty="0"/>
          </a:p>
          <a:p>
            <a:pPr marL="0" indent="0" algn="ctr">
              <a:buNone/>
            </a:pPr>
            <a:r>
              <a:rPr dirty="0"/>
              <a:t>Laughter </a:t>
            </a:r>
            <a:r>
              <a:rPr lang="en-US" dirty="0"/>
              <a:t>&amp;</a:t>
            </a:r>
            <a:r>
              <a:rPr dirty="0"/>
              <a:t> creativity </a:t>
            </a:r>
            <a:r>
              <a:rPr lang="en-US" dirty="0"/>
              <a:t>=</a:t>
            </a:r>
            <a:r>
              <a:rPr dirty="0"/>
              <a:t> powerful tools</a:t>
            </a:r>
            <a:endParaRPr lang="en-US" dirty="0"/>
          </a:p>
          <a:p>
            <a:pPr marL="0" indent="0" algn="ctr">
              <a:buNone/>
            </a:pPr>
            <a:r>
              <a:rPr dirty="0"/>
              <a:t>for improving security operations.</a:t>
            </a:r>
          </a:p>
          <a:p>
            <a:pPr marL="0" indent="0">
              <a:buNone/>
            </a:pPr>
            <a:endParaRPr sz="1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17684"/>
          </a:xfrm>
        </p:spPr>
        <p:txBody>
          <a:bodyPr>
            <a:normAutofit/>
          </a:bodyPr>
          <a:lstStyle/>
          <a:p>
            <a:r>
              <a:rPr sz="4000" u="sng" dirty="0">
                <a:latin typeface="Impact" panose="020B0806030902050204" pitchFamily="34" charset="0"/>
              </a:rPr>
              <a:t>Conclusion</a:t>
            </a:r>
          </a:p>
          <a:p>
            <a:endParaRPr dirty="0"/>
          </a:p>
        </p:txBody>
      </p:sp>
      <p:sp>
        <p:nvSpPr>
          <p:cNvPr id="3" name="Content Placeholder 2"/>
          <p:cNvSpPr>
            <a:spLocks noGrp="1"/>
          </p:cNvSpPr>
          <p:nvPr>
            <p:ph idx="1"/>
          </p:nvPr>
        </p:nvSpPr>
        <p:spPr>
          <a:xfrm>
            <a:off x="259307" y="1166018"/>
            <a:ext cx="9416956" cy="4525963"/>
          </a:xfrm>
        </p:spPr>
        <p:txBody>
          <a:bodyPr>
            <a:normAutofit/>
          </a:bodyPr>
          <a:lstStyle/>
          <a:p>
            <a:pPr marL="0" indent="0">
              <a:buNone/>
            </a:pPr>
            <a:r>
              <a:rPr sz="2600" u="sng" dirty="0"/>
              <a:t>Actionable Steps:</a:t>
            </a:r>
          </a:p>
          <a:p>
            <a:pPr marL="0" indent="0">
              <a:buNone/>
            </a:pPr>
            <a:r>
              <a:rPr sz="2600" dirty="0"/>
              <a:t>- Experiment with creative testing methods.</a:t>
            </a:r>
          </a:p>
          <a:p>
            <a:pPr marL="0" indent="0">
              <a:buNone/>
            </a:pPr>
            <a:r>
              <a:rPr sz="2600" dirty="0"/>
              <a:t>- Share findings to foster a culture of engagement.</a:t>
            </a:r>
          </a:p>
          <a:p>
            <a:pPr marL="0" indent="0">
              <a:buNone/>
            </a:pPr>
            <a:r>
              <a:rPr sz="2600" dirty="0"/>
              <a:t>- Continuously innovate for better security</a:t>
            </a:r>
            <a:r>
              <a:rPr lang="en-US" sz="2600" dirty="0"/>
              <a:t> </a:t>
            </a:r>
            <a:r>
              <a:rPr sz="2600" dirty="0"/>
              <a:t>outcomes</a:t>
            </a:r>
            <a:r>
              <a:rPr sz="2000" dirty="0"/>
              <a:t>.</a:t>
            </a:r>
          </a:p>
        </p:txBody>
      </p:sp>
      <p:pic>
        <p:nvPicPr>
          <p:cNvPr id="5" name="Picture 4">
            <a:extLst>
              <a:ext uri="{FF2B5EF4-FFF2-40B4-BE49-F238E27FC236}">
                <a16:creationId xmlns:a16="http://schemas.microsoft.com/office/drawing/2014/main" id="{8088B708-7C13-5A89-616A-A157F95FB788}"/>
              </a:ext>
            </a:extLst>
          </p:cNvPr>
          <p:cNvPicPr>
            <a:picLocks noChangeAspect="1"/>
          </p:cNvPicPr>
          <p:nvPr/>
        </p:nvPicPr>
        <p:blipFill>
          <a:blip r:embed="rId3"/>
          <a:stretch>
            <a:fillRect/>
          </a:stretch>
        </p:blipFill>
        <p:spPr>
          <a:xfrm>
            <a:off x="2618772" y="3176483"/>
            <a:ext cx="3906456" cy="3392540"/>
          </a:xfrm>
          <a:prstGeom prst="rect">
            <a:avLst/>
          </a:prstGeom>
        </p:spPr>
      </p:pic>
    </p:spTree>
    <p:extLst>
      <p:ext uri="{BB962C8B-B14F-4D97-AF65-F5344CB8AC3E}">
        <p14:creationId xmlns:p14="http://schemas.microsoft.com/office/powerpoint/2010/main" val="3663998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a:off x="457200" y="400906"/>
            <a:ext cx="8229600" cy="1143000"/>
          </a:xfrm>
        </p:spPr>
        <p:txBody>
          <a:bodyPr>
            <a:normAutofit fontScale="90000"/>
          </a:bodyPr>
          <a:lstStyle/>
          <a:p>
            <a:r>
              <a:rPr lang="en-US" dirty="0">
                <a:solidFill>
                  <a:srgbClr val="FF0000"/>
                </a:solidFill>
                <a:latin typeface="Impact" panose="020B0806030902050204" pitchFamily="34" charset="0"/>
              </a:rPr>
              <a:t>Have FUN with it! </a:t>
            </a:r>
            <a:br>
              <a:rPr lang="en-US" dirty="0"/>
            </a:br>
            <a:endParaRPr dirty="0"/>
          </a:p>
        </p:txBody>
      </p:sp>
      <p:sp>
        <p:nvSpPr>
          <p:cNvPr id="4" name="TextBox 3"/>
          <p:cNvSpPr txBox="1"/>
          <p:nvPr/>
        </p:nvSpPr>
        <p:spPr>
          <a:xfrm>
            <a:off x="998771" y="1815097"/>
            <a:ext cx="7308504" cy="2062103"/>
          </a:xfrm>
          <a:prstGeom prst="rect">
            <a:avLst/>
          </a:prstGeom>
          <a:noFill/>
        </p:spPr>
        <p:txBody>
          <a:bodyPr wrap="square">
            <a:spAutoFit/>
          </a:bodyPr>
          <a:lstStyle/>
          <a:p>
            <a:r>
              <a:rPr sz="3200" b="1" dirty="0"/>
              <a:t>Have fun! </a:t>
            </a:r>
            <a:r>
              <a:rPr sz="3200" dirty="0"/>
              <a:t>This is something I did for fun and because I like to push the boundaries inch-by-inch.  </a:t>
            </a:r>
            <a:endParaRPr lang="en-US" sz="3200" dirty="0"/>
          </a:p>
          <a:p>
            <a:endParaRPr sz="3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a:off x="457200" y="400906"/>
            <a:ext cx="8229600" cy="1143000"/>
          </a:xfrm>
        </p:spPr>
        <p:txBody>
          <a:bodyPr>
            <a:normAutofit fontScale="90000"/>
          </a:bodyPr>
          <a:lstStyle/>
          <a:p>
            <a:r>
              <a:rPr lang="en-US" dirty="0">
                <a:solidFill>
                  <a:srgbClr val="FF0000"/>
                </a:solidFill>
                <a:latin typeface="Impact" panose="020B0806030902050204" pitchFamily="34" charset="0"/>
              </a:rPr>
              <a:t>Have FUN with it! </a:t>
            </a:r>
            <a:br>
              <a:rPr lang="en-US" dirty="0"/>
            </a:br>
            <a:endParaRPr dirty="0"/>
          </a:p>
        </p:txBody>
      </p:sp>
      <p:sp>
        <p:nvSpPr>
          <p:cNvPr id="4" name="TextBox 3"/>
          <p:cNvSpPr txBox="1"/>
          <p:nvPr/>
        </p:nvSpPr>
        <p:spPr>
          <a:xfrm>
            <a:off x="917748" y="1919269"/>
            <a:ext cx="7308504" cy="3046988"/>
          </a:xfrm>
          <a:prstGeom prst="rect">
            <a:avLst/>
          </a:prstGeom>
          <a:noFill/>
        </p:spPr>
        <p:txBody>
          <a:bodyPr wrap="square">
            <a:spAutoFit/>
          </a:bodyPr>
          <a:lstStyle/>
          <a:p>
            <a:r>
              <a:rPr sz="3200" b="1" dirty="0"/>
              <a:t>Be creative! </a:t>
            </a:r>
            <a:r>
              <a:rPr sz="3200" dirty="0"/>
              <a:t>Think of different ways to test, whether it’s through a different scripting, code, encoding methods or other methods not typically used by ransomware threat actors or groups.</a:t>
            </a:r>
            <a:endParaRPr lang="en-US" sz="3200" dirty="0"/>
          </a:p>
          <a:p>
            <a:r>
              <a:rPr sz="3200" dirty="0"/>
              <a:t>  </a:t>
            </a:r>
          </a:p>
        </p:txBody>
      </p:sp>
    </p:spTree>
    <p:extLst>
      <p:ext uri="{BB962C8B-B14F-4D97-AF65-F5344CB8AC3E}">
        <p14:creationId xmlns:p14="http://schemas.microsoft.com/office/powerpoint/2010/main" val="1248136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a:off x="457200" y="400906"/>
            <a:ext cx="8229600" cy="1143000"/>
          </a:xfrm>
        </p:spPr>
        <p:txBody>
          <a:bodyPr>
            <a:normAutofit fontScale="90000"/>
          </a:bodyPr>
          <a:lstStyle/>
          <a:p>
            <a:r>
              <a:rPr lang="en-US" dirty="0">
                <a:solidFill>
                  <a:srgbClr val="FF0000"/>
                </a:solidFill>
                <a:latin typeface="Impact" panose="020B0806030902050204" pitchFamily="34" charset="0"/>
              </a:rPr>
              <a:t>Have FUN with it! </a:t>
            </a:r>
            <a:br>
              <a:rPr lang="en-US" dirty="0"/>
            </a:br>
            <a:endParaRPr dirty="0"/>
          </a:p>
        </p:txBody>
      </p:sp>
      <p:sp>
        <p:nvSpPr>
          <p:cNvPr id="4" name="TextBox 3"/>
          <p:cNvSpPr txBox="1"/>
          <p:nvPr/>
        </p:nvSpPr>
        <p:spPr>
          <a:xfrm>
            <a:off x="917748" y="1919269"/>
            <a:ext cx="7308504" cy="584775"/>
          </a:xfrm>
          <a:prstGeom prst="rect">
            <a:avLst/>
          </a:prstGeom>
          <a:noFill/>
        </p:spPr>
        <p:txBody>
          <a:bodyPr wrap="square">
            <a:spAutoFit/>
          </a:bodyPr>
          <a:lstStyle/>
          <a:p>
            <a:r>
              <a:rPr sz="3200" dirty="0"/>
              <a:t> </a:t>
            </a:r>
            <a:r>
              <a:rPr sz="3200" b="1" dirty="0"/>
              <a:t>Be innovative! </a:t>
            </a:r>
            <a:endParaRPr sz="3200" dirty="0"/>
          </a:p>
        </p:txBody>
      </p:sp>
    </p:spTree>
    <p:extLst>
      <p:ext uri="{BB962C8B-B14F-4D97-AF65-F5344CB8AC3E}">
        <p14:creationId xmlns:p14="http://schemas.microsoft.com/office/powerpoint/2010/main" val="2751697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a:off x="457200" y="400906"/>
            <a:ext cx="8229600" cy="1143000"/>
          </a:xfrm>
        </p:spPr>
        <p:txBody>
          <a:bodyPr>
            <a:normAutofit fontScale="90000"/>
          </a:bodyPr>
          <a:lstStyle/>
          <a:p>
            <a:r>
              <a:rPr lang="en-US" dirty="0">
                <a:solidFill>
                  <a:srgbClr val="FF0000"/>
                </a:solidFill>
                <a:latin typeface="Impact" panose="020B0806030902050204" pitchFamily="34" charset="0"/>
              </a:rPr>
              <a:t>Have FUN with it! </a:t>
            </a:r>
            <a:br>
              <a:rPr lang="en-US" dirty="0"/>
            </a:br>
            <a:endParaRPr dirty="0"/>
          </a:p>
        </p:txBody>
      </p:sp>
      <p:sp>
        <p:nvSpPr>
          <p:cNvPr id="4" name="TextBox 3"/>
          <p:cNvSpPr txBox="1"/>
          <p:nvPr/>
        </p:nvSpPr>
        <p:spPr>
          <a:xfrm>
            <a:off x="917748" y="1919269"/>
            <a:ext cx="7308504" cy="3539430"/>
          </a:xfrm>
          <a:prstGeom prst="rect">
            <a:avLst/>
          </a:prstGeom>
          <a:noFill/>
        </p:spPr>
        <p:txBody>
          <a:bodyPr wrap="square">
            <a:spAutoFit/>
          </a:bodyPr>
          <a:lstStyle/>
          <a:p>
            <a:r>
              <a:rPr lang="en-US" sz="3200" b="1" dirty="0"/>
              <a:t>Reward the SOC!</a:t>
            </a:r>
            <a:r>
              <a:rPr sz="3200" b="1" dirty="0"/>
              <a:t> </a:t>
            </a:r>
            <a:r>
              <a:rPr sz="3200" dirty="0"/>
              <a:t>Make it up to them by getting them DoorDash gift cards. Or, if they were able to impressively respond and stay on top of the alerts, make sure this is recognized and give them credit for their efforts. </a:t>
            </a:r>
          </a:p>
          <a:p>
            <a:endParaRPr sz="3200" dirty="0"/>
          </a:p>
        </p:txBody>
      </p:sp>
    </p:spTree>
    <p:extLst>
      <p:ext uri="{BB962C8B-B14F-4D97-AF65-F5344CB8AC3E}">
        <p14:creationId xmlns:p14="http://schemas.microsoft.com/office/powerpoint/2010/main" val="330527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21879"/>
            <a:ext cx="8229600" cy="1143000"/>
          </a:xfrm>
        </p:spPr>
        <p:txBody>
          <a:bodyPr>
            <a:normAutofit fontScale="90000"/>
          </a:bodyPr>
          <a:lstStyle/>
          <a:p>
            <a:r>
              <a:rPr lang="en-US" dirty="0">
                <a:latin typeface="Impact" panose="020B0806030902050204" pitchFamily="34" charset="0"/>
              </a:rPr>
              <a:t>And, I’m a low talker.. </a:t>
            </a:r>
            <a:br>
              <a:rPr lang="en-US" dirty="0">
                <a:latin typeface="Impact" panose="020B0806030902050204" pitchFamily="34" charset="0"/>
              </a:rPr>
            </a:br>
            <a:endParaRPr dirty="0">
              <a:latin typeface="Impact" panose="020B0806030902050204" pitchFamily="34" charset="0"/>
            </a:endParaRPr>
          </a:p>
        </p:txBody>
      </p:sp>
      <p:pic>
        <p:nvPicPr>
          <p:cNvPr id="1026" name="Picture 2" descr="YARN | This's person's a low talker. I can't hear a word | Seinfeld (1989)  - S09E23 The Finale (1) | Video clips by quotes | d30caea4 | 紗">
            <a:extLst>
              <a:ext uri="{FF2B5EF4-FFF2-40B4-BE49-F238E27FC236}">
                <a16:creationId xmlns:a16="http://schemas.microsoft.com/office/drawing/2014/main" id="{05F7EF6E-6689-B0B5-161E-4C9FD4C6E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642" y="1861579"/>
            <a:ext cx="5246715" cy="39219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Impact" panose="020B0806030902050204" pitchFamily="34" charset="0"/>
              </a:rPr>
              <a:t>You’re NOT Welcome </a:t>
            </a:r>
            <a:r>
              <a:rPr lang="en-US" sz="4000" b="1" dirty="0"/>
              <a:t>;)</a:t>
            </a:r>
            <a:endParaRPr sz="4000" b="1" dirty="0"/>
          </a:p>
        </p:txBody>
      </p:sp>
      <p:sp>
        <p:nvSpPr>
          <p:cNvPr id="3" name="TextBox 2"/>
          <p:cNvSpPr txBox="1"/>
          <p:nvPr/>
        </p:nvSpPr>
        <p:spPr>
          <a:xfrm>
            <a:off x="687166" y="4776478"/>
            <a:ext cx="8596668" cy="1320800"/>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BF9509F2-CBAB-610A-EDC4-CCA5E8A729E4}"/>
              </a:ext>
            </a:extLst>
          </p:cNvPr>
          <p:cNvSpPr txBox="1"/>
          <p:nvPr/>
        </p:nvSpPr>
        <p:spPr>
          <a:xfrm>
            <a:off x="1596325" y="1743559"/>
            <a:ext cx="6524787" cy="3970318"/>
          </a:xfrm>
          <a:prstGeom prst="rect">
            <a:avLst/>
          </a:prstGeom>
          <a:noFill/>
        </p:spPr>
        <p:txBody>
          <a:bodyPr wrap="square" rtlCol="0">
            <a:spAutoFit/>
          </a:bodyPr>
          <a:lstStyle/>
          <a:p>
            <a:r>
              <a:rPr lang="en-US" b="1" dirty="0"/>
              <a:t>ShmooCon and the ShmooGroup: From Bruce and Heidi</a:t>
            </a:r>
            <a:r>
              <a:rPr lang="en-US" dirty="0"/>
              <a:t>, to all of the awesome folks I’ve met in labs and Shmoo over the years. </a:t>
            </a:r>
          </a:p>
          <a:p>
            <a:endParaRPr lang="en-US" b="1" dirty="0"/>
          </a:p>
          <a:p>
            <a:r>
              <a:rPr lang="en-US" b="1" dirty="0"/>
              <a:t>My family, Mom, Dad, and all of my family members</a:t>
            </a:r>
            <a:r>
              <a:rPr lang="en-US" dirty="0"/>
              <a:t>, who for the past 15 years have been like </a:t>
            </a:r>
            <a:r>
              <a:rPr lang="en-US" i="1" dirty="0"/>
              <a:t>“Where’s Tyler?” </a:t>
            </a:r>
          </a:p>
          <a:p>
            <a:endParaRPr lang="en-US" dirty="0"/>
          </a:p>
          <a:p>
            <a:r>
              <a:rPr lang="en-US" b="1" dirty="0"/>
              <a:t>My friends</a:t>
            </a:r>
            <a:r>
              <a:rPr lang="en-US" dirty="0"/>
              <a:t>, who have inspired me to talk. Joe Schottmann, for  inspiring and encouraging me for many years. Kiwi and Sapphire, Ben, for support. My friends at </a:t>
            </a:r>
            <a:r>
              <a:rPr lang="en-US" dirty="0" err="1"/>
              <a:t>Shmoocon</a:t>
            </a:r>
            <a:r>
              <a:rPr lang="en-US" dirty="0"/>
              <a:t> Labs who’ve kept this network working for all you meme fiends for over 20 years.</a:t>
            </a:r>
          </a:p>
          <a:p>
            <a:endParaRPr lang="en-US" dirty="0"/>
          </a:p>
          <a:p>
            <a:r>
              <a:rPr lang="en-US" b="1" dirty="0"/>
              <a:t>My coworkers past and present, especially the new Tier 1 SOC </a:t>
            </a:r>
            <a:r>
              <a:rPr lang="en-US" dirty="0"/>
              <a:t>who’ve been and continue to deal with more than anyone could imagine. </a:t>
            </a:r>
          </a:p>
        </p:txBody>
      </p:sp>
    </p:spTree>
    <p:extLst>
      <p:ext uri="{BB962C8B-B14F-4D97-AF65-F5344CB8AC3E}">
        <p14:creationId xmlns:p14="http://schemas.microsoft.com/office/powerpoint/2010/main" val="862704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Impact" panose="020B0806030902050204" pitchFamily="34" charset="0"/>
              </a:rPr>
              <a:t>~ fin ~</a:t>
            </a:r>
            <a:endParaRPr sz="4000" dirty="0">
              <a:latin typeface="Impact" panose="020B0806030902050204" pitchFamily="34" charset="0"/>
            </a:endParaRPr>
          </a:p>
        </p:txBody>
      </p:sp>
      <p:sp>
        <p:nvSpPr>
          <p:cNvPr id="3" name="TextBox 2"/>
          <p:cNvSpPr txBox="1"/>
          <p:nvPr/>
        </p:nvSpPr>
        <p:spPr>
          <a:xfrm>
            <a:off x="677334" y="4876800"/>
            <a:ext cx="8596668" cy="1320800"/>
          </a:xfrm>
          <a:prstGeom prst="rect">
            <a:avLst/>
          </a:prstGeom>
          <a:noFill/>
        </p:spPr>
        <p:txBody>
          <a:bodyPr wrap="none">
            <a:spAutoFit/>
          </a:bodyPr>
          <a:lstStyle/>
          <a:p>
            <a:endParaRPr/>
          </a:p>
        </p:txBody>
      </p:sp>
      <p:pic>
        <p:nvPicPr>
          <p:cNvPr id="4100" name="Picture 4" descr="YARN | - You suck! - Get off the stage! | Family Guy (1999) - S04E04 Comedy  | Video clips by quotes | a6e42ac7 | 紗">
            <a:extLst>
              <a:ext uri="{FF2B5EF4-FFF2-40B4-BE49-F238E27FC236}">
                <a16:creationId xmlns:a16="http://schemas.microsoft.com/office/drawing/2014/main" id="{2FDC7BEC-B859-EDF8-9C19-5508CAF18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291" y="1819274"/>
            <a:ext cx="5092959" cy="3743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Comic Sans MS" panose="030F0902030302020204" pitchFamily="66" charset="0"/>
              </a:rPr>
              <a:t>Questions</a:t>
            </a:r>
            <a:r>
              <a:rPr lang="en-US" dirty="0"/>
              <a:t>! </a:t>
            </a:r>
            <a:endParaRPr dirty="0"/>
          </a:p>
        </p:txBody>
      </p:sp>
      <p:pic>
        <p:nvPicPr>
          <p:cNvPr id="5122" name="Picture 2" descr="Meme Generator at MemeCreator.org ...">
            <a:extLst>
              <a:ext uri="{FF2B5EF4-FFF2-40B4-BE49-F238E27FC236}">
                <a16:creationId xmlns:a16="http://schemas.microsoft.com/office/drawing/2014/main" id="{3B22EA88-9CF7-B953-B329-337442944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252" y="2265362"/>
            <a:ext cx="5295495" cy="37147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A048934-8433-5EAE-052D-37692E1AADFE}"/>
              </a:ext>
            </a:extLst>
          </p:cNvPr>
          <p:cNvSpPr txBox="1">
            <a:spLocks/>
          </p:cNvSpPr>
          <p:nvPr/>
        </p:nvSpPr>
        <p:spPr>
          <a:xfrm>
            <a:off x="457200" y="585507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wireghostx</a:t>
            </a:r>
            <a:endParaRPr dirty="0"/>
          </a:p>
        </p:txBody>
      </p:sp>
      <p:sp>
        <p:nvSpPr>
          <p:cNvPr id="4" name="TextBox 3"/>
          <p:cNvSpPr txBox="1"/>
          <p:nvPr/>
        </p:nvSpPr>
        <p:spPr>
          <a:xfrm>
            <a:off x="2089975" y="1487839"/>
            <a:ext cx="4964049" cy="2308324"/>
          </a:xfrm>
          <a:prstGeom prst="rect">
            <a:avLst/>
          </a:prstGeom>
          <a:noFill/>
        </p:spPr>
        <p:txBody>
          <a:bodyPr wrap="square">
            <a:spAutoFit/>
          </a:bodyPr>
          <a:lstStyle/>
          <a:p>
            <a:r>
              <a:rPr lang="en-US" dirty="0"/>
              <a:t>GitHub: </a:t>
            </a:r>
          </a:p>
          <a:p>
            <a:r>
              <a:rPr lang="en-US" dirty="0" err="1"/>
              <a:t>github.com</a:t>
            </a:r>
            <a:r>
              <a:rPr lang="en-US" dirty="0"/>
              <a:t>/</a:t>
            </a:r>
            <a:r>
              <a:rPr lang="en-US" dirty="0" err="1"/>
              <a:t>WireGhost</a:t>
            </a:r>
            <a:r>
              <a:rPr lang="en-US" dirty="0"/>
              <a:t>/</a:t>
            </a:r>
            <a:r>
              <a:rPr lang="en-US" dirty="0" err="1"/>
              <a:t>Shmoody</a:t>
            </a:r>
            <a:endParaRPr lang="en-US" dirty="0"/>
          </a:p>
          <a:p>
            <a:endParaRPr lang="en-US" dirty="0"/>
          </a:p>
          <a:p>
            <a:pPr rtl="0" fontAlgn="auto"/>
            <a:r>
              <a:rPr lang="en-US" dirty="0"/>
              <a:t>LinkedIn: </a:t>
            </a:r>
          </a:p>
          <a:p>
            <a:pPr rtl="0" fontAlgn="auto"/>
            <a:r>
              <a:rPr lang="en-US" dirty="0" err="1">
                <a:effectLst/>
              </a:rPr>
              <a:t>linkedin.com</a:t>
            </a:r>
            <a:r>
              <a:rPr lang="en-US" dirty="0">
                <a:effectLst/>
              </a:rPr>
              <a:t>/in/50ShadesOfGreyHat</a:t>
            </a:r>
          </a:p>
          <a:p>
            <a:pPr rtl="0" fontAlgn="auto"/>
            <a:endParaRPr lang="en-US" dirty="0"/>
          </a:p>
          <a:p>
            <a:endParaRPr lang="en-US" dirty="0"/>
          </a:p>
          <a:p>
            <a:endParaRPr lang="en-US" dirty="0"/>
          </a:p>
        </p:txBody>
      </p:sp>
      <p:pic>
        <p:nvPicPr>
          <p:cNvPr id="5" name="Picture 4">
            <a:extLst>
              <a:ext uri="{FF2B5EF4-FFF2-40B4-BE49-F238E27FC236}">
                <a16:creationId xmlns:a16="http://schemas.microsoft.com/office/drawing/2014/main" id="{165903DB-5588-C399-09E3-312D766ED9E5}"/>
              </a:ext>
            </a:extLst>
          </p:cNvPr>
          <p:cNvPicPr>
            <a:picLocks noChangeAspect="1"/>
          </p:cNvPicPr>
          <p:nvPr/>
        </p:nvPicPr>
        <p:blipFill rotWithShape="1">
          <a:blip r:embed="rId3"/>
          <a:srcRect l="5528" t="21749" b="15835"/>
          <a:stretch/>
        </p:blipFill>
        <p:spPr>
          <a:xfrm>
            <a:off x="1892707" y="2970004"/>
            <a:ext cx="5358583" cy="38879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A4A98-DB92-64D0-6988-EFEF6E553F92}"/>
              </a:ext>
            </a:extLst>
          </p:cNvPr>
          <p:cNvSpPr>
            <a:spLocks noGrp="1"/>
          </p:cNvSpPr>
          <p:nvPr>
            <p:ph type="title"/>
          </p:nvPr>
        </p:nvSpPr>
        <p:spPr/>
        <p:txBody>
          <a:bodyPr>
            <a:normAutofit fontScale="90000"/>
          </a:bodyPr>
          <a:lstStyle/>
          <a:p>
            <a:r>
              <a:rPr lang="en-US" dirty="0">
                <a:latin typeface="Impact" panose="020B0806030902050204" pitchFamily="34" charset="0"/>
              </a:rPr>
              <a:t>But for the judges, beware of geeks bearing GIFs</a:t>
            </a:r>
          </a:p>
        </p:txBody>
      </p:sp>
      <p:pic>
        <p:nvPicPr>
          <p:cNvPr id="3" name="Picture 2">
            <a:extLst>
              <a:ext uri="{FF2B5EF4-FFF2-40B4-BE49-F238E27FC236}">
                <a16:creationId xmlns:a16="http://schemas.microsoft.com/office/drawing/2014/main" id="{FFA047D1-F561-5E83-6EAE-06C16E4AA05E}"/>
              </a:ext>
            </a:extLst>
          </p:cNvPr>
          <p:cNvPicPr>
            <a:picLocks noChangeAspect="1"/>
          </p:cNvPicPr>
          <p:nvPr/>
        </p:nvPicPr>
        <p:blipFill>
          <a:blip r:embed="rId2"/>
          <a:stretch>
            <a:fillRect/>
          </a:stretch>
        </p:blipFill>
        <p:spPr>
          <a:xfrm>
            <a:off x="2413000" y="1834185"/>
            <a:ext cx="4318000" cy="4254500"/>
          </a:xfrm>
          <a:prstGeom prst="rect">
            <a:avLst/>
          </a:prstGeom>
        </p:spPr>
      </p:pic>
    </p:spTree>
    <p:extLst>
      <p:ext uri="{BB962C8B-B14F-4D97-AF65-F5344CB8AC3E}">
        <p14:creationId xmlns:p14="http://schemas.microsoft.com/office/powerpoint/2010/main" val="323028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D7A73-A752-27BC-E921-FD8AB264B5A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8B7E20-981D-F9FF-DAA1-B6DA832F4DB1}"/>
              </a:ext>
            </a:extLst>
          </p:cNvPr>
          <p:cNvSpPr>
            <a:spLocks noGrp="1"/>
          </p:cNvSpPr>
          <p:nvPr>
            <p:ph idx="1"/>
          </p:nvPr>
        </p:nvSpPr>
        <p:spPr>
          <a:xfrm>
            <a:off x="247135" y="1149179"/>
            <a:ext cx="8649730" cy="5347686"/>
          </a:xfrm>
        </p:spPr>
        <p:txBody>
          <a:bodyPr>
            <a:normAutofit fontScale="92500"/>
          </a:bodyPr>
          <a:lstStyle/>
          <a:p>
            <a:r>
              <a:rPr b="1" dirty="0"/>
              <a:t>Alert fatigue </a:t>
            </a:r>
            <a:r>
              <a:rPr dirty="0"/>
              <a:t>is a critical challenge for SOC teams, causing burnout and missed threats.</a:t>
            </a:r>
          </a:p>
          <a:p>
            <a:pPr marL="0" indent="0">
              <a:buNone/>
            </a:pPr>
            <a:endParaRPr dirty="0"/>
          </a:p>
          <a:p>
            <a:r>
              <a:rPr lang="en-US" sz="3000" dirty="0"/>
              <a:t>THIS TALK</a:t>
            </a:r>
            <a:r>
              <a:rPr sz="3000" dirty="0"/>
              <a:t> </a:t>
            </a:r>
            <a:r>
              <a:rPr u="sng" dirty="0"/>
              <a:t>demonstrates how humor </a:t>
            </a:r>
            <a:r>
              <a:rPr lang="en-US" u="sng" dirty="0"/>
              <a:t>&amp; </a:t>
            </a:r>
            <a:r>
              <a:rPr u="sng" dirty="0"/>
              <a:t>controlled chaos can:</a:t>
            </a:r>
          </a:p>
          <a:p>
            <a:pPr marL="0" indent="0">
              <a:buNone/>
            </a:pPr>
            <a:r>
              <a:rPr lang="en-US" dirty="0"/>
              <a:t>  </a:t>
            </a:r>
            <a:r>
              <a:rPr dirty="0"/>
              <a:t>- </a:t>
            </a:r>
            <a:r>
              <a:rPr b="1" dirty="0"/>
              <a:t>Enhance detection capabilities</a:t>
            </a:r>
            <a:r>
              <a:rPr lang="en-US" dirty="0"/>
              <a:t>.</a:t>
            </a:r>
            <a:endParaRPr dirty="0"/>
          </a:p>
          <a:p>
            <a:pPr marL="0" indent="0">
              <a:buNone/>
            </a:pPr>
            <a:r>
              <a:rPr lang="en-US" dirty="0"/>
              <a:t>  </a:t>
            </a:r>
            <a:r>
              <a:rPr dirty="0"/>
              <a:t>- </a:t>
            </a:r>
            <a:r>
              <a:rPr b="1" dirty="0"/>
              <a:t>Boost team engagement</a:t>
            </a:r>
            <a:r>
              <a:rPr lang="en-US" dirty="0"/>
              <a:t>.</a:t>
            </a:r>
            <a:endParaRPr dirty="0"/>
          </a:p>
          <a:p>
            <a:pPr marL="0" indent="0">
              <a:buNone/>
            </a:pPr>
            <a:r>
              <a:rPr lang="en-US" dirty="0"/>
              <a:t>  </a:t>
            </a:r>
            <a:r>
              <a:rPr dirty="0"/>
              <a:t>- </a:t>
            </a:r>
            <a:r>
              <a:rPr b="1" dirty="0"/>
              <a:t>Break the monotony </a:t>
            </a:r>
            <a:r>
              <a:rPr dirty="0"/>
              <a:t>of routine security</a:t>
            </a:r>
            <a:r>
              <a:rPr lang="en-US" dirty="0"/>
              <a:t> </a:t>
            </a:r>
            <a:r>
              <a:rPr dirty="0"/>
              <a:t>operations.</a:t>
            </a:r>
            <a:endParaRPr lang="en-US" dirty="0"/>
          </a:p>
          <a:p>
            <a:pPr marL="0" indent="0">
              <a:buNone/>
            </a:pPr>
            <a:r>
              <a:rPr lang="en-US" dirty="0"/>
              <a:t>  - Breaking down </a:t>
            </a:r>
            <a:r>
              <a:rPr lang="en-US" b="1" dirty="0"/>
              <a:t>information silos, promoting shared knowledge, and inclusiveness</a:t>
            </a:r>
            <a:r>
              <a:rPr lang="en-US" dirty="0"/>
              <a:t>.</a:t>
            </a:r>
            <a:endParaRPr dirty="0"/>
          </a:p>
        </p:txBody>
      </p:sp>
      <p:sp>
        <p:nvSpPr>
          <p:cNvPr id="5" name="Title 4">
            <a:extLst>
              <a:ext uri="{FF2B5EF4-FFF2-40B4-BE49-F238E27FC236}">
                <a16:creationId xmlns:a16="http://schemas.microsoft.com/office/drawing/2014/main" id="{7BCAA340-BD19-4A90-410F-F8F3771CF91F}"/>
              </a:ext>
            </a:extLst>
          </p:cNvPr>
          <p:cNvSpPr>
            <a:spLocks noGrp="1"/>
          </p:cNvSpPr>
          <p:nvPr>
            <p:ph type="title"/>
          </p:nvPr>
        </p:nvSpPr>
        <p:spPr/>
        <p:txBody>
          <a:bodyPr>
            <a:normAutofit fontScale="90000"/>
          </a:bodyPr>
          <a:lstStyle/>
          <a:p>
            <a:r>
              <a:rPr lang="en-US" u="sng" dirty="0">
                <a:latin typeface="Impact" panose="020B0806030902050204" pitchFamily="34" charset="0"/>
              </a:rPr>
              <a:t>Introduction</a:t>
            </a:r>
            <a:br>
              <a:rPr lang="en-US" dirty="0"/>
            </a:br>
            <a:endParaRPr lang="en-US" dirty="0"/>
          </a:p>
        </p:txBody>
      </p:sp>
    </p:spTree>
    <p:extLst>
      <p:ext uri="{BB962C8B-B14F-4D97-AF65-F5344CB8AC3E}">
        <p14:creationId xmlns:p14="http://schemas.microsoft.com/office/powerpoint/2010/main" val="357445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D7A73-A752-27BC-E921-FD8AB264B5A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BCAA340-BD19-4A90-410F-F8F3771CF91F}"/>
              </a:ext>
            </a:extLst>
          </p:cNvPr>
          <p:cNvSpPr>
            <a:spLocks noGrp="1"/>
          </p:cNvSpPr>
          <p:nvPr>
            <p:ph type="title"/>
          </p:nvPr>
        </p:nvSpPr>
        <p:spPr>
          <a:xfrm>
            <a:off x="457200" y="731838"/>
            <a:ext cx="8229600" cy="1143000"/>
          </a:xfrm>
        </p:spPr>
        <p:txBody>
          <a:bodyPr>
            <a:normAutofit fontScale="90000"/>
          </a:bodyPr>
          <a:lstStyle/>
          <a:p>
            <a:r>
              <a:rPr lang="en-US" dirty="0">
                <a:latin typeface="Impact" panose="020B0806030902050204" pitchFamily="34" charset="0"/>
              </a:rPr>
              <a:t>Yep, it also might shake up a toxic environment: </a:t>
            </a:r>
            <a:br>
              <a:rPr lang="en-US" dirty="0">
                <a:latin typeface="Impact" panose="020B0806030902050204" pitchFamily="34" charset="0"/>
              </a:rPr>
            </a:br>
            <a:endParaRPr lang="en-US" dirty="0">
              <a:latin typeface="Impact" panose="020B0806030902050204" pitchFamily="34" charset="0"/>
            </a:endParaRPr>
          </a:p>
        </p:txBody>
      </p:sp>
      <p:pic>
        <p:nvPicPr>
          <p:cNvPr id="3" name="Picture 2">
            <a:extLst>
              <a:ext uri="{FF2B5EF4-FFF2-40B4-BE49-F238E27FC236}">
                <a16:creationId xmlns:a16="http://schemas.microsoft.com/office/drawing/2014/main" id="{2D6B0919-CA95-8AF1-9423-12711915306A}"/>
              </a:ext>
            </a:extLst>
          </p:cNvPr>
          <p:cNvPicPr>
            <a:picLocks noChangeAspect="1"/>
          </p:cNvPicPr>
          <p:nvPr/>
        </p:nvPicPr>
        <p:blipFill>
          <a:blip r:embed="rId3"/>
          <a:stretch>
            <a:fillRect/>
          </a:stretch>
        </p:blipFill>
        <p:spPr>
          <a:xfrm>
            <a:off x="780115" y="1874838"/>
            <a:ext cx="7583770" cy="4246911"/>
          </a:xfrm>
          <a:prstGeom prst="rect">
            <a:avLst/>
          </a:prstGeom>
        </p:spPr>
      </p:pic>
    </p:spTree>
    <p:extLst>
      <p:ext uri="{BB962C8B-B14F-4D97-AF65-F5344CB8AC3E}">
        <p14:creationId xmlns:p14="http://schemas.microsoft.com/office/powerpoint/2010/main" val="139889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a:t>
            </a:r>
          </a:p>
          <a:p>
            <a:endParaRPr dirty="0"/>
          </a:p>
          <a:p>
            <a:r>
              <a:rPr u="sng" dirty="0">
                <a:latin typeface="Impact" panose="020B0806030902050204" pitchFamily="34" charset="0"/>
              </a:rPr>
              <a:t>Tools</a:t>
            </a:r>
          </a:p>
          <a:p>
            <a:endParaRPr dirty="0"/>
          </a:p>
          <a:p>
            <a:endParaRPr dirty="0"/>
          </a:p>
        </p:txBody>
      </p:sp>
      <p:sp>
        <p:nvSpPr>
          <p:cNvPr id="3" name="Content Placeholder 2"/>
          <p:cNvSpPr>
            <a:spLocks noGrp="1"/>
          </p:cNvSpPr>
          <p:nvPr>
            <p:ph idx="1"/>
          </p:nvPr>
        </p:nvSpPr>
        <p:spPr>
          <a:xfrm>
            <a:off x="648269" y="1417638"/>
            <a:ext cx="8229600" cy="4525963"/>
          </a:xfrm>
        </p:spPr>
        <p:txBody>
          <a:bodyPr>
            <a:normAutofit fontScale="92500" lnSpcReduction="20000"/>
          </a:bodyPr>
          <a:lstStyle/>
          <a:p>
            <a:r>
              <a:rPr dirty="0"/>
              <a:t>Memes as Alerts</a:t>
            </a:r>
            <a:endParaRPr lang="en-US" dirty="0"/>
          </a:p>
          <a:p>
            <a:pPr marL="0" indent="0">
              <a:buNone/>
            </a:pPr>
            <a:r>
              <a:rPr dirty="0"/>
              <a:t>- 'Rick Astley ransomware detected'</a:t>
            </a:r>
          </a:p>
          <a:p>
            <a:pPr marL="0" indent="0">
              <a:buNone/>
            </a:pPr>
            <a:r>
              <a:rPr dirty="0"/>
              <a:t>- Fake 'data exfiltration to the moon'</a:t>
            </a:r>
          </a:p>
          <a:p>
            <a:endParaRPr dirty="0"/>
          </a:p>
          <a:p>
            <a:r>
              <a:rPr dirty="0"/>
              <a:t>Tools:</a:t>
            </a:r>
          </a:p>
          <a:p>
            <a:pPr marL="0" indent="0">
              <a:buNone/>
            </a:pPr>
            <a:r>
              <a:rPr dirty="0"/>
              <a:t>- Automate meme-based alerts</a:t>
            </a:r>
          </a:p>
          <a:p>
            <a:endParaRPr dirty="0"/>
          </a:p>
          <a:p>
            <a:r>
              <a:rPr dirty="0"/>
              <a:t>Outcomes:</a:t>
            </a:r>
          </a:p>
          <a:p>
            <a:pPr marL="0" indent="0">
              <a:buNone/>
            </a:pPr>
            <a:r>
              <a:rPr dirty="0"/>
              <a:t>- Keeps SOC teams engaged and attentive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1363</TotalTime>
  <Words>3367</Words>
  <Application>Microsoft Macintosh PowerPoint</Application>
  <PresentationFormat>On-screen Show (4:3)</PresentationFormat>
  <Paragraphs>305</Paragraphs>
  <Slides>53</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Apple Chancery</vt:lpstr>
      <vt:lpstr>Arial</vt:lpstr>
      <vt:lpstr>Calibri</vt:lpstr>
      <vt:lpstr>Comic Sans MS</vt:lpstr>
      <vt:lpstr>HP Simplified</vt:lpstr>
      <vt:lpstr>Impact</vt:lpstr>
      <vt:lpstr>Wingdings</vt:lpstr>
      <vt:lpstr>Office Theme</vt:lpstr>
      <vt:lpstr>SOC Humor: Using Memes and Chaos to Enhance Detection:</vt:lpstr>
      <vt:lpstr>NOT ME!</vt:lpstr>
      <vt:lpstr>Me! </vt:lpstr>
      <vt:lpstr>Yep, this is my 1st talk.. Ever.  </vt:lpstr>
      <vt:lpstr>And, I’m a low talker..  </vt:lpstr>
      <vt:lpstr>But for the judges, beware of geeks bearing GIFs</vt:lpstr>
      <vt:lpstr>Introduction </vt:lpstr>
      <vt:lpstr>Yep, it also might shake up a toxic environment:  </vt:lpstr>
      <vt:lpstr>'  Tools  </vt:lpstr>
      <vt:lpstr> Examples and Benefits </vt:lpstr>
      <vt:lpstr>Disruption by : Breaking Down Silos </vt:lpstr>
      <vt:lpstr>How to Use Memes and Chaos to Improve Detection </vt:lpstr>
      <vt:lpstr>Chaos   </vt:lpstr>
      <vt:lpstr>Chaos   </vt:lpstr>
      <vt:lpstr>Yes, troll them </vt:lpstr>
      <vt:lpstr>Like using weird fonts and colors:  </vt:lpstr>
      <vt:lpstr>Disclaimer </vt:lpstr>
      <vt:lpstr>Simple Methods – Password Threat Hunt Shenanigans  </vt:lpstr>
      <vt:lpstr>Simple Methods – Password Threat Hunt Shenanigans  </vt:lpstr>
      <vt:lpstr>Simple Methods – Password Threat Hunt Shenanigans  </vt:lpstr>
      <vt:lpstr>Wait, Wat!??!</vt:lpstr>
      <vt:lpstr>I was bored, so… </vt:lpstr>
      <vt:lpstr>XDR Time Bombs  </vt:lpstr>
      <vt:lpstr>I made the filenames and folders interesting </vt:lpstr>
      <vt:lpstr>On its surface, it just looked like a false positive </vt:lpstr>
      <vt:lpstr>Unless they changed the font color</vt:lpstr>
      <vt:lpstr>I had fun creating the  fake names &amp; passwords</vt:lpstr>
      <vt:lpstr>Taking it a step further </vt:lpstr>
      <vt:lpstr>Hopefully only a few think it’s the actual password ;) </vt:lpstr>
      <vt:lpstr>Who could resist adding a sheet just for memes?</vt:lpstr>
      <vt:lpstr>PowerPoint Presentation</vt:lpstr>
      <vt:lpstr>…Like DLP testing! </vt:lpstr>
      <vt:lpstr> “Smurfitis” DLP Testing Fake PHI</vt:lpstr>
      <vt:lpstr> It tripped the PHI alerts </vt:lpstr>
      <vt:lpstr>I had fun setting up some bait for a virtual disc detection alert while securing e-mail</vt:lpstr>
      <vt:lpstr>Lessons Learned  from simple random methods</vt:lpstr>
      <vt:lpstr>Kicking it up a notch!  </vt:lpstr>
      <vt:lpstr>Emulation Methods - Ransomware </vt:lpstr>
      <vt:lpstr>Emulation Methods - Ransomware </vt:lpstr>
      <vt:lpstr>Emulation Methods - Ransomware </vt:lpstr>
      <vt:lpstr>Kitten Meme Ransomware: </vt:lpstr>
      <vt:lpstr>Rick Roll Ransomware</vt:lpstr>
      <vt:lpstr>Lessons Learned</vt:lpstr>
      <vt:lpstr>Conclusion </vt:lpstr>
      <vt:lpstr>Conclusion </vt:lpstr>
      <vt:lpstr>Have FUN with it!  </vt:lpstr>
      <vt:lpstr>Have FUN with it!  </vt:lpstr>
      <vt:lpstr>Have FUN with it!  </vt:lpstr>
      <vt:lpstr>Have FUN with it!  </vt:lpstr>
      <vt:lpstr>You’re NOT Welcome ;)</vt:lpstr>
      <vt:lpstr>~ fin ~</vt:lpstr>
      <vt:lpstr>Questions! </vt:lpstr>
      <vt:lpstr>@wireghostx</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 Humor: Using Memes and Chaos to Enhance Detection:</dc:title>
  <dc:subject/>
  <dc:creator/>
  <cp:keywords/>
  <dc:description>generated using python-pptx</dc:description>
  <cp:lastModifiedBy>Moody, Tyler R</cp:lastModifiedBy>
  <cp:revision>214</cp:revision>
  <dcterms:created xsi:type="dcterms:W3CDTF">2013-01-27T09:14:16Z</dcterms:created>
  <dcterms:modified xsi:type="dcterms:W3CDTF">2025-01-11T03:05:56Z</dcterms:modified>
  <cp:category/>
</cp:coreProperties>
</file>